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6"/>
  </p:notesMasterIdLst>
  <p:handoutMasterIdLst>
    <p:handoutMasterId r:id="rId37"/>
  </p:handoutMasterIdLst>
  <p:sldIdLst>
    <p:sldId id="288" r:id="rId2"/>
    <p:sldId id="291" r:id="rId3"/>
    <p:sldId id="289" r:id="rId4"/>
    <p:sldId id="300" r:id="rId5"/>
    <p:sldId id="327" r:id="rId6"/>
    <p:sldId id="293" r:id="rId7"/>
    <p:sldId id="301" r:id="rId8"/>
    <p:sldId id="302" r:id="rId9"/>
    <p:sldId id="295" r:id="rId10"/>
    <p:sldId id="305" r:id="rId11"/>
    <p:sldId id="304" r:id="rId12"/>
    <p:sldId id="307" r:id="rId13"/>
    <p:sldId id="310" r:id="rId14"/>
    <p:sldId id="303" r:id="rId15"/>
    <p:sldId id="308" r:id="rId16"/>
    <p:sldId id="311" r:id="rId17"/>
    <p:sldId id="309" r:id="rId18"/>
    <p:sldId id="326" r:id="rId19"/>
    <p:sldId id="331" r:id="rId20"/>
    <p:sldId id="330" r:id="rId21"/>
    <p:sldId id="328" r:id="rId22"/>
    <p:sldId id="312" r:id="rId23"/>
    <p:sldId id="315" r:id="rId24"/>
    <p:sldId id="325" r:id="rId25"/>
    <p:sldId id="296" r:id="rId26"/>
    <p:sldId id="321" r:id="rId27"/>
    <p:sldId id="332" r:id="rId28"/>
    <p:sldId id="333" r:id="rId29"/>
    <p:sldId id="334" r:id="rId30"/>
    <p:sldId id="335" r:id="rId31"/>
    <p:sldId id="336" r:id="rId32"/>
    <p:sldId id="318" r:id="rId33"/>
    <p:sldId id="299" r:id="rId34"/>
    <p:sldId id="298"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CD646"/>
    <a:srgbClr val="22F25D"/>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7" autoAdjust="0"/>
    <p:restoredTop sz="89541" autoAdjust="0"/>
  </p:normalViewPr>
  <p:slideViewPr>
    <p:cSldViewPr>
      <p:cViewPr>
        <p:scale>
          <a:sx n="75" d="100"/>
          <a:sy n="75" d="100"/>
        </p:scale>
        <p:origin x="-1184" y="24"/>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2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4:18.308" idx="17">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כ"ט/כסלו/תשע"ח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כ"ט/כסלו/תשע"ח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127745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comments" Target="../comments/comment7.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8" Type="http://schemas.openxmlformats.org/officeDocument/2006/relationships/image" Target="../media/image25.png"/><Relationship Id="rId3" Type="http://schemas.openxmlformats.org/officeDocument/2006/relationships/image" Target="../media/image19.png"/><Relationship Id="rId21" Type="http://schemas.microsoft.com/office/2007/relationships/hdphoto" Target="../media/hdphoto4.wdp"/><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24" Type="http://schemas.openxmlformats.org/officeDocument/2006/relationships/comments" Target="../comments/comment8.xml"/><Relationship Id="rId15" Type="http://schemas.openxmlformats.org/officeDocument/2006/relationships/image" Target="../media/image26.png"/><Relationship Id="rId5" Type="http://schemas.openxmlformats.org/officeDocument/2006/relationships/image" Target="../media/image190.png"/><Relationship Id="rId23" Type="http://schemas.microsoft.com/office/2007/relationships/hdphoto" Target="../media/hdphoto5.wdp"/><Relationship Id="rId19" Type="http://schemas.openxmlformats.org/officeDocument/2006/relationships/image" Target="../media/image27.png"/><Relationship Id="rId4" Type="http://schemas.openxmlformats.org/officeDocument/2006/relationships/image" Target="../media/image180.png"/><Relationship Id="rId2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comments" Target="../comments/comment10.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8" Type="http://schemas.openxmlformats.org/officeDocument/2006/relationships/image" Target="../media/image39.png"/><Relationship Id="rId3" Type="http://schemas.openxmlformats.org/officeDocument/2006/relationships/image" Target="../media/image34.png"/><Relationship Id="rId17" Type="http://schemas.openxmlformats.org/officeDocument/2006/relationships/image" Target="../media/image28.png"/><Relationship Id="rId2" Type="http://schemas.openxmlformats.org/officeDocument/2006/relationships/image" Target="../media/image3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5"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9.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2.xml"/><Relationship Id="rId3" Type="http://schemas.openxmlformats.org/officeDocument/2006/relationships/image" Target="../media/image24.emf"/><Relationship Id="rId7" Type="http://schemas.openxmlformats.org/officeDocument/2006/relationships/image" Target="../media/image33.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9" name="Title 1"/>
          <p:cNvSpPr>
            <a:spLocks noGrp="1"/>
          </p:cNvSpPr>
          <p:nvPr>
            <p:ph type="title"/>
          </p:nvPr>
        </p:nvSpPr>
        <p:spPr>
          <a:xfrm>
            <a:off x="495300" y="533400"/>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fontScale="77500" lnSpcReduction="20000"/>
              </a:bodyPr>
              <a:lstStyle/>
              <a:p>
                <a:pPr marL="0" indent="0" algn="just">
                  <a:buNone/>
                </a:pPr>
                <a:r>
                  <a:rPr lang="en-US" dirty="0" smtClean="0">
                    <a:solidFill>
                      <a:srgbClr val="002060"/>
                    </a:solidFill>
                  </a:rPr>
                  <a:t>A </a:t>
                </a:r>
                <a:r>
                  <a:rPr lang="en-US" dirty="0">
                    <a:solidFill>
                      <a:srgbClr val="002060"/>
                    </a:solidFill>
                  </a:rPr>
                  <a:t>common </a:t>
                </a:r>
                <a:r>
                  <a:rPr lang="en-US" dirty="0" smtClean="0">
                    <a:solidFill>
                      <a:srgbClr val="002060"/>
                    </a:solidFill>
                  </a:rPr>
                  <a:t>statistical </a:t>
                </a:r>
                <a:r>
                  <a:rPr lang="en-US" dirty="0">
                    <a:solidFill>
                      <a:srgbClr val="002060"/>
                    </a:solidFill>
                  </a:rPr>
                  <a:t>feature </a:t>
                </a:r>
                <a:r>
                  <a:rPr lang="en-US" dirty="0" smtClean="0">
                    <a:solidFill>
                      <a:srgbClr val="002060"/>
                    </a:solidFill>
                  </a:rPr>
                  <a:t>known to provide good results is  the covariance.</a:t>
                </a:r>
                <a:endParaRPr lang="en-US" dirty="0">
                  <a:solidFill>
                    <a:srgbClr val="002060"/>
                  </a:solidFill>
                </a:endParaRPr>
              </a:p>
              <a:p>
                <a:pPr marL="0" indent="0" algn="just">
                  <a:buNone/>
                </a:pPr>
                <a:r>
                  <a:rPr lang="en-US" dirty="0" smtClean="0">
                    <a:solidFill>
                      <a:srgbClr val="002060"/>
                    </a:solidFill>
                  </a:rPr>
                  <a:t>Covariance matrix is SPD </a:t>
                </a:r>
                <a:r>
                  <a:rPr lang="en-US" dirty="0">
                    <a:solidFill>
                      <a:srgbClr val="002060"/>
                    </a:solidFill>
                  </a:rPr>
                  <a:t>(symmetric and positive </a:t>
                </a:r>
                <a:r>
                  <a:rPr lang="en-US" dirty="0" smtClean="0">
                    <a:solidFill>
                      <a:srgbClr val="002060"/>
                    </a:solidFill>
                  </a:rPr>
                  <a:t>definite) matrix.  </a:t>
                </a:r>
              </a:p>
              <a:p>
                <a:pPr marL="0" indent="0" algn="just">
                  <a:buNone/>
                </a:pPr>
                <a:r>
                  <a:rPr lang="en-US" dirty="0" err="1" smtClean="0">
                    <a:solidFill>
                      <a:srgbClr val="002060"/>
                    </a:solidFill>
                  </a:rPr>
                  <a:t>Cov</a:t>
                </a:r>
                <a:r>
                  <a:rPr lang="en-US" dirty="0" smtClean="0">
                    <a:solidFill>
                      <a:srgbClr val="002060"/>
                    </a:solidFill>
                  </a:rPr>
                  <a:t>(X) </a:t>
                </a:r>
                <a:r>
                  <a:rPr lang="en-US" dirty="0">
                    <a:solidFill>
                      <a:srgbClr val="002060"/>
                    </a:solidFill>
                  </a:rPr>
                  <a:t>for trial X </a:t>
                </a:r>
                <a:r>
                  <a:rPr lang="en-US" dirty="0" smtClean="0">
                    <a:solidFill>
                      <a:srgbClr val="002060"/>
                    </a:solidFill>
                  </a:rPr>
                  <a:t>is </a:t>
                </a:r>
                <a:r>
                  <a:rPr lang="en-US" dirty="0">
                    <a:solidFill>
                      <a:srgbClr val="002060"/>
                    </a:solidFill>
                  </a:rPr>
                  <a:t>defined by:</a:t>
                </a:r>
              </a:p>
              <a:p>
                <a:pPr marL="0" indent="0" algn="just">
                  <a:buNone/>
                </a:pPr>
                <a:endParaRPr lang="en-US" sz="1400" dirty="0">
                  <a:solidFill>
                    <a:srgbClr val="002060"/>
                  </a:solidFill>
                </a:endParaRPr>
              </a:p>
              <a:p>
                <a:pPr marL="0" indent="0" algn="ctr">
                  <a:buNone/>
                </a:pPr>
                <a:r>
                  <a:rPr lang="en-US" dirty="0">
                    <a:solidFill>
                      <a:srgbClr val="002060"/>
                    </a:solidFill>
                  </a:rPr>
                  <a:t> </a:t>
                </a:r>
                <a14:m>
                  <m:oMath xmlns:m="http://schemas.openxmlformats.org/officeDocument/2006/math">
                    <m:r>
                      <a:rPr lang="en-US" i="1">
                        <a:solidFill>
                          <a:srgbClr val="002060"/>
                        </a:solidFill>
                        <a:latin typeface="Cambria Math"/>
                      </a:rPr>
                      <m:t>∑</m:t>
                    </m:r>
                    <m:r>
                      <a:rPr lang="en-US">
                        <a:solidFill>
                          <a:srgbClr val="002060"/>
                        </a:solidFill>
                        <a:latin typeface="Cambria Math"/>
                      </a:rPr>
                      <m:t>=</m:t>
                    </m:r>
                    <m:r>
                      <a:rPr lang="en-US" i="1">
                        <a:solidFill>
                          <a:srgbClr val="002060"/>
                        </a:solidFill>
                        <a:latin typeface="Cambria Math"/>
                      </a:rPr>
                      <m:t>𝐸</m:t>
                    </m:r>
                    <m:r>
                      <a:rPr lang="en-US" i="1">
                        <a:solidFill>
                          <a:srgbClr val="002060"/>
                        </a:solidFill>
                        <a:latin typeface="Cambria Math"/>
                      </a:rPr>
                      <m:t>[</m:t>
                    </m:r>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sSup>
                      <m:sSupPr>
                        <m:ctrlPr>
                          <a:rPr lang="en-US" i="1">
                            <a:solidFill>
                              <a:srgbClr val="002060"/>
                            </a:solidFill>
                            <a:latin typeface="Cambria Math"/>
                          </a:rPr>
                        </m:ctrlPr>
                      </m:sSupPr>
                      <m:e>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e>
                      <m:sup>
                        <m:r>
                          <a:rPr lang="en-US" i="1">
                            <a:solidFill>
                              <a:srgbClr val="002060"/>
                            </a:solidFill>
                            <a:latin typeface="Cambria Math"/>
                          </a:rPr>
                          <m:t>𝑇</m:t>
                        </m:r>
                      </m:sup>
                    </m:sSup>
                    <m:r>
                      <a:rPr lang="en-US" i="1">
                        <a:solidFill>
                          <a:srgbClr val="002060"/>
                        </a:solidFill>
                        <a:latin typeface="Cambria Math"/>
                      </a:rPr>
                      <m:t>]</m:t>
                    </m:r>
                  </m:oMath>
                </a14:m>
                <a:endParaRPr lang="en-US" dirty="0">
                  <a:solidFill>
                    <a:srgbClr val="002060"/>
                  </a:solidFill>
                </a:endParaRPr>
              </a:p>
              <a:p>
                <a:pPr marL="0" indent="0" algn="just">
                  <a:buNone/>
                </a:pPr>
                <a:endParaRPr lang="en-US" dirty="0" smtClean="0">
                  <a:solidFill>
                    <a:srgbClr val="002060"/>
                  </a:solidFill>
                </a:endParaRPr>
              </a:p>
              <a:p>
                <a:pPr marL="0" indent="0" algn="just">
                  <a:buNone/>
                </a:pPr>
                <a:r>
                  <a:rPr lang="en-US" dirty="0" smtClean="0">
                    <a:solidFill>
                      <a:srgbClr val="002060"/>
                    </a:solidFill>
                  </a:rPr>
                  <a:t>Another optional feature is the Gaussian kernel (kernel trick), which also gives us SPD matrices.</a:t>
                </a:r>
              </a:p>
              <a:p>
                <a:pPr marL="0" indent="0" algn="just">
                  <a:buNone/>
                </a:pPr>
                <a:r>
                  <a:rPr lang="en-US" dirty="0">
                    <a:solidFill>
                      <a:srgbClr val="002060"/>
                    </a:solidFill>
                  </a:rPr>
                  <a:t>A kernel matrix for trial X is defined by:</a:t>
                </a:r>
              </a:p>
              <a:p>
                <a:pPr marL="0" indent="0" algn="just">
                  <a:buNone/>
                </a:pPr>
                <a:endParaRPr lang="en-US" sz="1800" dirty="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i="1">
                          <a:solidFill>
                            <a:srgbClr val="002060"/>
                          </a:solidFill>
                          <a:latin typeface="Cambria Math"/>
                        </a:rPr>
                        <m:t>𝐾</m:t>
                      </m:r>
                      <m:d>
                        <m:dPr>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 </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r>
                        <a:rPr lang="en-US">
                          <a:solidFill>
                            <a:srgbClr val="002060"/>
                          </a:solidFill>
                          <a:latin typeface="Cambria Math"/>
                        </a:rPr>
                        <m:t>=</m:t>
                      </m:r>
                      <m:r>
                        <m:rPr>
                          <m:sty m:val="p"/>
                        </m:rPr>
                        <a:rPr lang="en-US">
                          <a:solidFill>
                            <a:srgbClr val="002060"/>
                          </a:solidFill>
                          <a:latin typeface="Cambria Math"/>
                        </a:rPr>
                        <m:t>exp</m:t>
                      </m:r>
                      <m:r>
                        <a:rPr lang="en-US">
                          <a:solidFill>
                            <a:srgbClr val="002060"/>
                          </a:solidFill>
                          <a:latin typeface="Cambria Math"/>
                        </a:rPr>
                        <m:t>(</m:t>
                      </m:r>
                      <m:f>
                        <m:fPr>
                          <m:ctrlPr>
                            <a:rPr lang="en-US" i="1">
                              <a:solidFill>
                                <a:srgbClr val="002060"/>
                              </a:solidFill>
                              <a:latin typeface="Cambria Math"/>
                            </a:rPr>
                          </m:ctrlPr>
                        </m:fPr>
                        <m:num>
                          <m:r>
                            <a:rPr lang="en-US">
                              <a:solidFill>
                                <a:srgbClr val="002060"/>
                              </a:solidFill>
                              <a:latin typeface="Cambria Math"/>
                            </a:rPr>
                            <m:t>−</m:t>
                          </m:r>
                          <m:sSup>
                            <m:sSupPr>
                              <m:ctrlPr>
                                <a:rPr lang="en-US" i="1">
                                  <a:solidFill>
                                    <a:srgbClr val="002060"/>
                                  </a:solidFill>
                                  <a:latin typeface="Cambria Math"/>
                                </a:rPr>
                              </m:ctrlPr>
                            </m:sSupPr>
                            <m:e>
                              <m:d>
                                <m:dPr>
                                  <m:begChr m:val="‖"/>
                                  <m:endChr m:val="‖"/>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e>
                            <m:sup>
                              <m:r>
                                <a:rPr lang="en-US" i="1">
                                  <a:solidFill>
                                    <a:srgbClr val="002060"/>
                                  </a:solidFill>
                                  <a:latin typeface="Cambria Math"/>
                                </a:rPr>
                                <m:t>2</m:t>
                              </m:r>
                            </m:sup>
                          </m:sSup>
                        </m:num>
                        <m:den>
                          <m:r>
                            <a:rPr lang="en-US" i="1">
                              <a:solidFill>
                                <a:srgbClr val="002060"/>
                              </a:solidFill>
                              <a:latin typeface="Cambria Math"/>
                              <a:ea typeface="Cambria Math"/>
                            </a:rPr>
                            <m:t>𝜀</m:t>
                          </m:r>
                        </m:den>
                      </m:f>
                      <m:r>
                        <a:rPr lang="en-US" i="1">
                          <a:solidFill>
                            <a:srgbClr val="002060"/>
                          </a:solidFill>
                          <a:latin typeface="Cambria Math"/>
                        </a:rPr>
                        <m:t>)</m:t>
                      </m:r>
                    </m:oMath>
                  </m:oMathPara>
                </a14:m>
                <a:endParaRPr lang="en-US" dirty="0">
                  <a:solidFill>
                    <a:srgbClr val="002060"/>
                  </a:solidFill>
                </a:endParaRPr>
              </a:p>
              <a:p>
                <a:pPr marL="0" indent="0" algn="just">
                  <a:buNone/>
                </a:pPr>
                <a:endParaRPr lang="en-US" dirty="0" smtClean="0">
                  <a:solidFill>
                    <a:srgbClr val="002060"/>
                  </a:solidFill>
                </a:endParaRPr>
              </a:p>
              <a:p>
                <a:pPr marL="0" indent="0" algn="ctr">
                  <a:buNone/>
                </a:pPr>
                <a:endParaRPr lang="en-US" dirty="0" smtClean="0">
                  <a:solidFill>
                    <a:srgbClr val="002060"/>
                  </a:solidFill>
                </a:endParaRPr>
              </a:p>
              <a:p>
                <a:pPr marL="0" indent="0" algn="just">
                  <a:buNone/>
                </a:pPr>
                <a:endParaRPr lang="en-US" dirty="0" smtClean="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2"/>
                <a:stretch>
                  <a:fillRect l="-1185" t="-2182" r="-1185"/>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200" dirty="0" smtClean="0">
                <a:solidFill>
                  <a:srgbClr val="002060"/>
                </a:solidFill>
              </a:rPr>
              <a:t>Dimensionality reduction algorithms</a:t>
            </a:r>
            <a:endParaRPr lang="he-IL" sz="2400"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610600" cy="4525963"/>
              </a:xfrm>
            </p:spPr>
            <p:txBody>
              <a:bodyPr>
                <a:normAutofit/>
              </a:bodyPr>
              <a:lstStyle/>
              <a:p>
                <a:pPr marL="0" indent="0" algn="just">
                  <a:buNone/>
                </a:pPr>
                <a:r>
                  <a:rPr lang="en-US" sz="1600" b="1" u="sng" dirty="0" smtClean="0">
                    <a:solidFill>
                      <a:srgbClr val="002060"/>
                    </a:solidFill>
                  </a:rPr>
                  <a:t>PCA:</a:t>
                </a:r>
              </a:p>
              <a:p>
                <a:pPr marL="0" indent="0" algn="just">
                  <a:buNone/>
                </a:pPr>
                <a:r>
                  <a:rPr lang="en-US" sz="1600" dirty="0">
                    <a:solidFill>
                      <a:srgbClr val="002060"/>
                    </a:solidFill>
                  </a:rPr>
                  <a:t>Linear method, based on the eigenvectors and eigenvalues of the data set.</a:t>
                </a:r>
              </a:p>
              <a:p>
                <a:pPr marL="0" indent="0" algn="just">
                  <a:buNone/>
                </a:pPr>
                <a:endParaRPr lang="en-US" sz="1600" dirty="0" smtClean="0">
                  <a:solidFill>
                    <a:srgbClr val="002060"/>
                  </a:solidFill>
                </a:endParaRPr>
              </a:p>
              <a:p>
                <a:pPr marL="0" indent="0" algn="just">
                  <a:buNone/>
                </a:pPr>
                <a:r>
                  <a:rPr lang="en-US" sz="1600" b="1" u="sng" dirty="0" smtClean="0">
                    <a:solidFill>
                      <a:srgbClr val="002060"/>
                    </a:solidFill>
                  </a:rPr>
                  <a:t>Diffusion Maps:</a:t>
                </a:r>
              </a:p>
              <a:p>
                <a:pPr marL="0" indent="0" algn="just">
                  <a:lnSpc>
                    <a:spcPct val="90000"/>
                  </a:lnSpc>
                  <a:buNone/>
                </a:pPr>
                <a:r>
                  <a:rPr lang="en-US" sz="1600" dirty="0">
                    <a:solidFill>
                      <a:srgbClr val="002060"/>
                    </a:solidFill>
                  </a:rPr>
                  <a:t>N</a:t>
                </a:r>
                <a:r>
                  <a:rPr lang="en-US" sz="1600" dirty="0" smtClean="0">
                    <a:solidFill>
                      <a:srgbClr val="002060"/>
                    </a:solidFill>
                  </a:rPr>
                  <a:t>onlinear method. The </a:t>
                </a:r>
                <a:r>
                  <a:rPr lang="en-US" sz="1600" dirty="0">
                    <a:solidFill>
                      <a:srgbClr val="002060"/>
                    </a:solidFill>
                  </a:rPr>
                  <a:t>algorithm includes the following steps:</a:t>
                </a:r>
              </a:p>
              <a:p>
                <a:pPr marL="514350" indent="-457200" algn="just">
                  <a:lnSpc>
                    <a:spcPct val="90000"/>
                  </a:lnSpc>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endParaRPr lang="en-US" sz="1600" dirty="0">
                  <a:solidFill>
                    <a:srgbClr val="002060"/>
                  </a:solidFill>
                </a:endParaRPr>
              </a:p>
              <a:p>
                <a:pPr marL="0" indent="0" algn="ctr">
                  <a:lnSpc>
                    <a:spcPct val="90000"/>
                  </a:lnSpc>
                  <a:buNone/>
                </a:pPr>
                <a14:m>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a14:m>
                <a:r>
                  <a:rPr lang="en-US" sz="1600" dirty="0">
                    <a:solidFill>
                      <a:srgbClr val="002060"/>
                    </a:solidFill>
                  </a:rPr>
                  <a:t> </a:t>
                </a:r>
              </a:p>
              <a:p>
                <a:pPr marL="400050" algn="just">
                  <a:lnSpc>
                    <a:spcPct val="90000"/>
                  </a:lnSpc>
                  <a:buAutoNum type="arabicParenR" startAt="2"/>
                </a:pPr>
                <a:r>
                  <a:rPr lang="en-US" sz="1600" dirty="0">
                    <a:solidFill>
                      <a:srgbClr val="002060"/>
                    </a:solidFill>
                  </a:rPr>
                  <a:t> Definition of a Markov process on the graph.</a:t>
                </a:r>
              </a:p>
              <a:p>
                <a:pPr marL="400050" algn="just">
                  <a:lnSpc>
                    <a:spcPct val="90000"/>
                  </a:lnSpc>
                  <a:buAutoNum type="arabicParenR" startAt="2"/>
                </a:pPr>
                <a:r>
                  <a:rPr lang="en-US" sz="1600" dirty="0">
                    <a:solidFill>
                      <a:srgbClr val="002060"/>
                    </a:solidFill>
                  </a:rPr>
                  <a:t> Nonlinear mapping of the samples, using SVD</a:t>
                </a:r>
                <a:r>
                  <a:rPr lang="en-US" sz="1600" dirty="0" smtClean="0">
                    <a:solidFill>
                      <a:srgbClr val="002060"/>
                    </a:solidFill>
                  </a:rPr>
                  <a:t>.</a:t>
                </a:r>
              </a:p>
              <a:p>
                <a:pPr marL="57150" indent="0" algn="just">
                  <a:lnSpc>
                    <a:spcPct val="90000"/>
                  </a:lnSpc>
                  <a:buNone/>
                </a:pPr>
                <a:endParaRPr lang="en-US" sz="1600" dirty="0">
                  <a:solidFill>
                    <a:srgbClr val="002060"/>
                  </a:solidFill>
                </a:endParaRPr>
              </a:p>
              <a:p>
                <a:pPr marL="57150" indent="0" algn="just">
                  <a:lnSpc>
                    <a:spcPct val="90000"/>
                  </a:lnSpc>
                  <a:buNone/>
                </a:pPr>
                <a:r>
                  <a:rPr lang="en-US" sz="1600" b="1" u="sng" dirty="0" smtClean="0">
                    <a:solidFill>
                      <a:srgbClr val="002060"/>
                    </a:solidFill>
                  </a:rPr>
                  <a:t>t-SNE:</a:t>
                </a:r>
              </a:p>
              <a:p>
                <a:pPr marL="0" indent="0" algn="just">
                  <a:buNone/>
                </a:pPr>
                <a:r>
                  <a:rPr lang="en-US" sz="1600" dirty="0" smtClean="0">
                    <a:solidFill>
                      <a:srgbClr val="002060"/>
                    </a:solidFill>
                  </a:rPr>
                  <a:t>Also a </a:t>
                </a:r>
                <a:r>
                  <a:rPr lang="en-US" sz="1600" dirty="0">
                    <a:solidFill>
                      <a:srgbClr val="002060"/>
                    </a:solidFill>
                  </a:rPr>
                  <a:t>nonlinear </a:t>
                </a:r>
                <a:r>
                  <a:rPr lang="en-US" sz="1600" dirty="0" smtClean="0">
                    <a:solidFill>
                      <a:srgbClr val="002060"/>
                    </a:solidFill>
                  </a:rPr>
                  <a:t>method. t-SNE </a:t>
                </a:r>
                <a:r>
                  <a:rPr lang="en-US" sz="1600" dirty="0">
                    <a:solidFill>
                      <a:srgbClr val="002060"/>
                    </a:solidFill>
                  </a:rPr>
                  <a:t>is mostly suited for the visualization of high-dimensional datasets, i.e. reduction to two or three dimensions</a:t>
                </a:r>
              </a:p>
              <a:p>
                <a:pPr marL="0" indent="0" algn="just">
                  <a:buNone/>
                </a:pPr>
                <a:endParaRPr lang="he-IL" sz="2000" dirty="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610600" cy="4525963"/>
              </a:xfrm>
              <a:blipFill rotWithShape="1">
                <a:blip r:embed="rId2"/>
                <a:stretch>
                  <a:fillRect l="-425" t="-404" r="-354"/>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5105400"/>
            <a:ext cx="2266734" cy="169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681" y="5072985"/>
            <a:ext cx="2239478" cy="176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0714" y="5105400"/>
            <a:ext cx="2302423" cy="172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10" name="Title 1"/>
          <p:cNvSpPr>
            <a:spLocks noGrp="1"/>
          </p:cNvSpPr>
          <p:nvPr>
            <p:ph type="title"/>
          </p:nvPr>
        </p:nvSpPr>
        <p:spPr>
          <a:xfrm>
            <a:off x="457200" y="274638"/>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371600"/>
            <a:ext cx="7985761" cy="5484578"/>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p(n) 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endParaRPr lang="en-US" dirty="0" smtClean="0">
              <a:solidFill>
                <a:srgbClr val="002060"/>
              </a:solidFill>
            </a:endParaRPr>
          </a:p>
          <a:p>
            <a:pPr algn="just">
              <a:spcBef>
                <a:spcPct val="20000"/>
              </a:spcBef>
            </a:pPr>
            <a:r>
              <a:rPr lang="en-US" dirty="0" smtClean="0">
                <a:solidFill>
                  <a:srgbClr val="002060"/>
                </a:solidFill>
              </a:rPr>
              <a:t>In order to use popular classification algorithms we first need to project our matrices into an Euclidean tangent space. </a:t>
            </a:r>
          </a:p>
          <a:p>
            <a:pPr algn="just">
              <a:spcBef>
                <a:spcPct val="20000"/>
              </a:spcBef>
            </a:pPr>
            <a:endParaRPr lang="en-US" dirty="0" smtClean="0">
              <a:solidFill>
                <a:srgbClr val="002060"/>
              </a:solidFill>
            </a:endParaRP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22098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5" name="TextBox 44"/>
              <p:cNvSpPr txBox="1"/>
              <p:nvPr/>
            </p:nvSpPr>
            <p:spPr>
              <a:xfrm>
                <a:off x="990600"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𝑐𝑜𝑣𝑎𝑟𝑖𝑎𝑐𝑒</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990600" y="6204025"/>
                <a:ext cx="2642795" cy="369332"/>
              </a:xfrm>
              <a:prstGeom prst="rect">
                <a:avLst/>
              </a:prstGeom>
              <a:blipFill rotWithShape="1">
                <a:blip r:embed="rId4"/>
                <a:stretch>
                  <a:fillRect r="-24711" b="-15000"/>
                </a:stretch>
              </a:blipFill>
            </p:spPr>
            <p:txBody>
              <a:bodyPr/>
              <a:lstStyle/>
              <a:p>
                <a:r>
                  <a:rPr lang="he-IL">
                    <a:noFill/>
                  </a:rPr>
                  <a:t> </a:t>
                </a:r>
              </a:p>
            </p:txBody>
          </p:sp>
        </mc:Fallback>
      </mc:AlternateContent>
      <p:cxnSp>
        <p:nvCxnSpPr>
          <p:cNvPr id="60" name="מחבר חץ ישר 59"/>
          <p:cNvCxnSpPr/>
          <p:nvPr/>
        </p:nvCxnSpPr>
        <p:spPr>
          <a:xfrm flipV="1">
            <a:off x="3810000" y="5804577"/>
            <a:ext cx="606605" cy="407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grpSp>
        <p:nvGrpSpPr>
          <p:cNvPr id="8" name="קבוצה 7"/>
          <p:cNvGrpSpPr/>
          <p:nvPr/>
        </p:nvGrpSpPr>
        <p:grpSpPr>
          <a:xfrm>
            <a:off x="4034408" y="4601598"/>
            <a:ext cx="4267200" cy="2199204"/>
            <a:chOff x="4034408" y="4601598"/>
            <a:chExt cx="4267200" cy="2199204"/>
          </a:xfrm>
        </p:grpSpPr>
        <p:pic>
          <p:nvPicPr>
            <p:cNvPr id="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TextBox 64"/>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9" name="קבוצה 8"/>
          <p:cNvGrpSpPr/>
          <p:nvPr/>
        </p:nvGrpSpPr>
        <p:grpSpPr>
          <a:xfrm>
            <a:off x="4311600" y="5716274"/>
            <a:ext cx="380346" cy="487726"/>
            <a:chOff x="4311600" y="5716274"/>
            <a:chExt cx="380346" cy="487726"/>
          </a:xfrm>
        </p:grpSpPr>
        <p:sp>
          <p:nvSpPr>
            <p:cNvPr id="14" name="אליפסה 1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 name="קבוצה 3"/>
          <p:cNvGrpSpPr/>
          <p:nvPr/>
        </p:nvGrpSpPr>
        <p:grpSpPr>
          <a:xfrm>
            <a:off x="7435800" y="5647200"/>
            <a:ext cx="412800" cy="565200"/>
            <a:chOff x="7435800" y="5647200"/>
            <a:chExt cx="412800" cy="565200"/>
          </a:xfrm>
        </p:grpSpPr>
        <p:sp>
          <p:nvSpPr>
            <p:cNvPr id="26" name="אליפסה 25"/>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p:cNvSpPr txBox="1"/>
          <p:nvPr/>
        </p:nvSpPr>
        <p:spPr>
          <a:xfrm>
            <a:off x="533400" y="4175069"/>
            <a:ext cx="5961568" cy="904863"/>
          </a:xfrm>
          <a:prstGeom prst="rect">
            <a:avLst/>
          </a:prstGeom>
          <a:noFill/>
        </p:spPr>
        <p:txBody>
          <a:bodyPr wrap="none" rtlCol="1">
            <a:spAutoFit/>
          </a:bodyPr>
          <a:lstStyle/>
          <a:p>
            <a:pPr algn="just">
              <a:spcBef>
                <a:spcPct val="20000"/>
              </a:spcBef>
            </a:pPr>
            <a:r>
              <a:rPr lang="en-US" sz="2400" dirty="0">
                <a:solidFill>
                  <a:srgbClr val="002060"/>
                </a:solidFill>
              </a:rPr>
              <a:t>How </a:t>
            </a:r>
            <a:r>
              <a:rPr lang="en-US" sz="2400" dirty="0" smtClean="0">
                <a:solidFill>
                  <a:srgbClr val="002060"/>
                </a:solidFill>
              </a:rPr>
              <a:t>will we choose </a:t>
            </a:r>
            <a:r>
              <a:rPr lang="en-US" sz="2400" dirty="0">
                <a:solidFill>
                  <a:srgbClr val="002060"/>
                </a:solidFill>
              </a:rPr>
              <a:t>Euclidean tangent </a:t>
            </a:r>
            <a:r>
              <a:rPr lang="en-US" sz="2400" dirty="0" smtClean="0">
                <a:solidFill>
                  <a:srgbClr val="002060"/>
                </a:solidFill>
              </a:rPr>
              <a:t>space? </a:t>
            </a:r>
          </a:p>
          <a:p>
            <a:pPr algn="just">
              <a:spcBef>
                <a:spcPct val="20000"/>
              </a:spcBef>
            </a:pPr>
            <a:r>
              <a:rPr lang="en-US" sz="2400" dirty="0" smtClean="0">
                <a:solidFill>
                  <a:srgbClr val="002060"/>
                </a:solidFill>
              </a:rPr>
              <a:t>How will we  project our matrices?</a:t>
            </a:r>
            <a:endParaRPr lang="he-IL" sz="2400" dirty="0">
              <a:solidFill>
                <a:srgbClr val="002060"/>
              </a:solidFill>
            </a:endParaRPr>
          </a:p>
        </p:txBody>
      </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קבוצה 41"/>
          <p:cNvGrpSpPr/>
          <p:nvPr/>
        </p:nvGrpSpPr>
        <p:grpSpPr>
          <a:xfrm>
            <a:off x="4034408" y="4648200"/>
            <a:ext cx="4267200" cy="2199204"/>
            <a:chOff x="4034408" y="4601598"/>
            <a:chExt cx="4267200" cy="2199204"/>
          </a:xfrm>
        </p:grpSpPr>
        <p:pic>
          <p:nvPicPr>
            <p:cNvPr id="4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32" name="קבוצה 31"/>
          <p:cNvGrpSpPr/>
          <p:nvPr/>
        </p:nvGrpSpPr>
        <p:grpSpPr>
          <a:xfrm>
            <a:off x="3200400" y="4494460"/>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16"/>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46" name="קבוצה 45"/>
          <p:cNvGrpSpPr/>
          <p:nvPr/>
        </p:nvGrpSpPr>
        <p:grpSpPr>
          <a:xfrm>
            <a:off x="4558815" y="4111823"/>
            <a:ext cx="3899385" cy="2822377"/>
            <a:chOff x="4558815"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819554"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819554" y="4111823"/>
                  <a:ext cx="2638646" cy="307777"/>
                </a:xfrm>
                <a:prstGeom prst="rect">
                  <a:avLst/>
                </a:prstGeom>
                <a:blipFill rotWithShape="1">
                  <a:blip r:embed="rId4"/>
                  <a:stretch>
                    <a:fillRect r="-1386" b="-10000"/>
                  </a:stretch>
                </a:blipFill>
              </p:spPr>
              <p:txBody>
                <a:bodyPr/>
                <a:lstStyle/>
                <a:p>
                  <a:r>
                    <a:rPr lang="he-IL">
                      <a:noFill/>
                    </a:rPr>
                    <a:t> </a:t>
                  </a:r>
                </a:p>
              </p:txBody>
            </p:sp>
          </mc:Fallback>
        </mc:AlternateContent>
        <p:cxnSp>
          <p:nvCxnSpPr>
            <p:cNvPr id="4118" name="מחבר חץ ישר 4117"/>
            <p:cNvCxnSpPr/>
            <p:nvPr/>
          </p:nvCxnSpPr>
          <p:spPr>
            <a:xfrm flipH="1">
              <a:off x="6249630" y="4381500"/>
              <a:ext cx="189885"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קבוצה 33"/>
            <p:cNvGrpSpPr/>
            <p:nvPr/>
          </p:nvGrpSpPr>
          <p:grpSpPr>
            <a:xfrm>
              <a:off x="4558815"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grpSp>
      <p:grpSp>
        <p:nvGrpSpPr>
          <p:cNvPr id="6" name="קבוצה 5"/>
          <p:cNvGrpSpPr/>
          <p:nvPr/>
        </p:nvGrpSpPr>
        <p:grpSpPr>
          <a:xfrm>
            <a:off x="3503970" y="4648200"/>
            <a:ext cx="2439630" cy="1125137"/>
            <a:chOff x="914400" y="4648200"/>
            <a:chExt cx="2439630" cy="1125137"/>
          </a:xfrm>
        </p:grpSpPr>
        <p:cxnSp>
          <p:nvCxnSpPr>
            <p:cNvPr id="4104" name="מחבר חץ ישר 4103"/>
            <p:cNvCxnSpPr/>
            <p:nvPr/>
          </p:nvCxnSpPr>
          <p:spPr>
            <a:xfrm flipH="1">
              <a:off x="1905000" y="5181600"/>
              <a:ext cx="12435" cy="591737"/>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1904297" y="5014524"/>
              <a:ext cx="1449733"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524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xmlns="">
            <p:sp>
              <p:nvSpPr>
                <p:cNvPr id="71" name="TextBox 70"/>
                <p:cNvSpPr txBox="1">
                  <a:spLocks noRot="1" noChangeAspect="1" noMove="1" noResize="1" noEditPoints="1" noAdjustHandles="1" noChangeArrowheads="1" noChangeShapeType="1" noTextEdit="1"/>
                </p:cNvSpPr>
                <p:nvPr/>
              </p:nvSpPr>
              <p:spPr>
                <a:xfrm>
                  <a:off x="1524000" y="4888468"/>
                  <a:ext cx="342900" cy="369332"/>
                </a:xfrm>
                <a:prstGeom prst="rect">
                  <a:avLst/>
                </a:prstGeom>
                <a:blipFill rotWithShape="1">
                  <a:blip r:embed="rId17"/>
                  <a:stretch>
                    <a:fillRect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14400" y="5362998"/>
                  <a:ext cx="855004" cy="307777"/>
                </a:xfrm>
                <a:prstGeom prst="rect">
                  <a:avLst/>
                </a:prstGeom>
                <a:noFill/>
                <a:ln>
                  <a:solidFill>
                    <a:srgbClr val="0CD646"/>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14400" y="5362998"/>
                  <a:ext cx="855004" cy="307777"/>
                </a:xfrm>
                <a:prstGeom prst="rect">
                  <a:avLst/>
                </a:prstGeom>
                <a:blipFill rotWithShape="1">
                  <a:blip r:embed="rId18"/>
                  <a:stretch>
                    <a:fillRect b="-7692"/>
                  </a:stretch>
                </a:blipFill>
                <a:ln>
                  <a:solidFill>
                    <a:srgbClr val="0CD646"/>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23" name="TextBox 4122"/>
                <p:cNvSpPr txBox="1"/>
                <p:nvPr/>
              </p:nvSpPr>
              <p:spPr>
                <a:xfrm>
                  <a:off x="1905001" y="4648200"/>
                  <a:ext cx="990599" cy="307777"/>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4123" name="TextBox 4122"/>
                <p:cNvSpPr txBox="1">
                  <a:spLocks noRot="1" noChangeAspect="1" noMove="1" noResize="1" noEditPoints="1" noAdjustHandles="1" noChangeArrowheads="1" noChangeShapeType="1" noTextEdit="1"/>
                </p:cNvSpPr>
                <p:nvPr/>
              </p:nvSpPr>
              <p:spPr>
                <a:xfrm>
                  <a:off x="1905001" y="4648200"/>
                  <a:ext cx="990599" cy="307777"/>
                </a:xfrm>
                <a:prstGeom prst="rect">
                  <a:avLst/>
                </a:prstGeom>
                <a:blipFill rotWithShape="1">
                  <a:blip r:embed="rId19"/>
                  <a:stretch>
                    <a:fillRect b="-5769"/>
                  </a:stretch>
                </a:blipFill>
                <a:ln>
                  <a:solidFill>
                    <a:srgbClr val="00B0F0"/>
                  </a:solidFill>
                </a:ln>
              </p:spPr>
              <p:txBody>
                <a:bodyPr/>
                <a:lstStyle/>
                <a:p>
                  <a:r>
                    <a:rPr lang="he-IL">
                      <a:noFill/>
                    </a:rPr>
                    <a:t> </a:t>
                  </a:r>
                </a:p>
              </p:txBody>
            </p:sp>
          </mc:Fallback>
        </mc:AlternateContent>
      </p:grpSp>
      <p:sp>
        <p:nvSpPr>
          <p:cNvPr id="78" name="Content Placeholder 2"/>
          <p:cNvSpPr>
            <a:spLocks noGrp="1"/>
          </p:cNvSpPr>
          <p:nvPr>
            <p:ph idx="1"/>
          </p:nvPr>
        </p:nvSpPr>
        <p:spPr>
          <a:xfrm>
            <a:off x="304800" y="993578"/>
            <a:ext cx="8707851" cy="2359222"/>
          </a:xfrm>
        </p:spPr>
        <p:txBody>
          <a:bodyPr>
            <a:noAutofit/>
          </a:bodyPr>
          <a:lstStyle/>
          <a:p>
            <a:pPr marL="0" indent="0" algn="just">
              <a:buNone/>
            </a:pPr>
            <a:r>
              <a:rPr lang="en-US" sz="1800" dirty="0" smtClean="0">
                <a:solidFill>
                  <a:srgbClr val="002060"/>
                </a:solidFill>
              </a:rPr>
              <a:t>For </a:t>
            </a:r>
            <a:r>
              <a:rPr lang="en-US" sz="1800" dirty="0">
                <a:solidFill>
                  <a:srgbClr val="002060"/>
                </a:solidFill>
              </a:rPr>
              <a:t>each point P ∈ P(n), 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 </a:t>
            </a:r>
            <a:r>
              <a:rPr lang="en-US" sz="1800" dirty="0">
                <a:solidFill>
                  <a:srgbClr val="002060"/>
                </a:solidFill>
              </a:rPr>
              <a:t>Each SPD matrix </a:t>
            </a:r>
            <a:r>
              <a:rPr lang="en-US" sz="1800" dirty="0" smtClean="0">
                <a:solidFill>
                  <a:srgbClr val="002060"/>
                </a:solidFill>
              </a:rPr>
              <a:t>(covariance of a trial) </a:t>
            </a:r>
            <a:r>
              <a:rPr lang="en-US" sz="1800" dirty="0">
                <a:solidFill>
                  <a:srgbClr val="002060"/>
                </a:solidFill>
              </a:rPr>
              <a:t>is then mapped into this tangent </a:t>
            </a:r>
            <a:r>
              <a:rPr lang="en-US" sz="1800" dirty="0" smtClean="0">
                <a:solidFill>
                  <a:srgbClr val="002060"/>
                </a:solidFill>
              </a:rPr>
              <a:t>space by this formula:</a:t>
            </a: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Then we can us this approximation:</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At </a:t>
            </a:r>
            <a:r>
              <a:rPr lang="en-US" sz="1800" dirty="0">
                <a:solidFill>
                  <a:srgbClr val="002060"/>
                </a:solidFill>
              </a:rPr>
              <a:t>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p:txBody>
      </p:sp>
      <p:pic>
        <p:nvPicPr>
          <p:cNvPr id="80" name="Picture 4"/>
          <p:cNvPicPr>
            <a:picLocks noChangeAspect="1" noChangeArrowheads="1"/>
          </p:cNvPicPr>
          <p:nvPr/>
        </p:nvPicPr>
        <p:blipFill>
          <a:blip r:embed="rId20">
            <a:clrChange>
              <a:clrFrom>
                <a:srgbClr val="FFFFFF"/>
              </a:clrFrom>
              <a:clrTo>
                <a:srgbClr val="FFFFFF">
                  <a:alpha val="0"/>
                </a:srgbClr>
              </a:clrTo>
            </a:clrChange>
            <a:extLst>
              <a:ext uri="{BEBA8EAE-BF5A-486C-A8C5-ECC9F3942E4B}">
                <a14:imgProps xmlns:a14="http://schemas.microsoft.com/office/drawing/2010/main">
                  <a14:imgLayer r:embed="rId21">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02087" y="1676400"/>
            <a:ext cx="3501052" cy="57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2" name="מחבר חץ ישר 51"/>
          <p:cNvCxnSpPr/>
          <p:nvPr/>
        </p:nvCxnSpPr>
        <p:spPr>
          <a:xfrm flipH="1">
            <a:off x="6249630" y="4381500"/>
            <a:ext cx="189884" cy="420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3" name="קבוצה 42"/>
          <p:cNvGrpSpPr/>
          <p:nvPr/>
        </p:nvGrpSpPr>
        <p:grpSpPr>
          <a:xfrm>
            <a:off x="4311600" y="5716274"/>
            <a:ext cx="380346" cy="487726"/>
            <a:chOff x="4311600" y="5716274"/>
            <a:chExt cx="380346" cy="487726"/>
          </a:xfrm>
        </p:grpSpPr>
        <p:sp>
          <p:nvSpPr>
            <p:cNvPr id="44" name="אליפסה 4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0" name="קבוצה 49"/>
          <p:cNvGrpSpPr/>
          <p:nvPr/>
        </p:nvGrpSpPr>
        <p:grpSpPr>
          <a:xfrm>
            <a:off x="7435800" y="5647200"/>
            <a:ext cx="412800" cy="565200"/>
            <a:chOff x="7435800" y="5647200"/>
            <a:chExt cx="412800" cy="565200"/>
          </a:xfrm>
        </p:grpSpPr>
        <p:sp>
          <p:nvSpPr>
            <p:cNvPr id="51" name="אליפסה 50"/>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58" name="Picture 6"/>
          <p:cNvPicPr>
            <a:picLocks noChangeAspect="1" noChangeArrowheads="1"/>
          </p:cNvPicPr>
          <p:nvPr/>
        </p:nvPicPr>
        <p:blipFill>
          <a:blip r:embed="rId22">
            <a:extLst>
              <a:ext uri="{BEBA8EAE-BF5A-486C-A8C5-ECC9F3942E4B}">
                <a14:imgProps xmlns:a14="http://schemas.microsoft.com/office/drawing/2010/main">
                  <a14:imgLayer r:embed="rId2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168518" y="2619366"/>
            <a:ext cx="3111764" cy="50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of whole set of trials</a:t>
            </a:r>
            <a:r>
              <a:rPr lang="en-US" sz="3600" dirty="0">
                <a:solidFill>
                  <a:srgbClr val="002060"/>
                </a:solidFill>
              </a:rPr>
              <a:t>. </a:t>
            </a:r>
          </a:p>
          <a:p>
            <a:pPr marL="0" indent="0">
              <a:buNone/>
            </a:pPr>
            <a:r>
              <a:rPr lang="en-US" dirty="0" smtClean="0">
                <a:solidFill>
                  <a:srgbClr val="002060"/>
                </a:solidFill>
              </a:rPr>
              <a:t> </a:t>
            </a:r>
          </a:p>
          <a:p>
            <a:pPr marL="0" indent="0">
              <a:buNone/>
            </a:pPr>
            <a:r>
              <a:rPr lang="en-US" dirty="0" smtClean="0">
                <a:solidFill>
                  <a:srgbClr val="002060"/>
                </a:solidFill>
              </a:rPr>
              <a:t>Data set: all healthy subjects, all stimulus: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438400"/>
            <a:ext cx="4495799" cy="337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491840"/>
            <a:ext cx="5167480" cy="309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2"/>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3"/>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20000" y="5968345"/>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6" name="TextBox 135"/>
              <p:cNvSpPr txBox="1"/>
              <p:nvPr/>
            </p:nvSpPr>
            <p:spPr>
              <a:xfrm>
                <a:off x="1219200" y="6096000"/>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219200" y="6096000"/>
                <a:ext cx="2642795" cy="307777"/>
              </a:xfrm>
              <a:prstGeom prst="rect">
                <a:avLst/>
              </a:prstGeom>
              <a:blipFill rotWithShape="1">
                <a:blip r:embed="rId5"/>
                <a:stretch>
                  <a:fillRect r="-4839" b="-10000"/>
                </a:stretch>
              </a:blipFill>
            </p:spPr>
            <p:txBody>
              <a:bodyPr/>
              <a:lstStyle/>
              <a:p>
                <a:r>
                  <a:rPr lang="he-IL">
                    <a:noFill/>
                  </a:rPr>
                  <a:t> </a:t>
                </a:r>
              </a:p>
            </p:txBody>
          </p:sp>
        </mc:Fallback>
      </mc:AlternateContent>
      <p:cxnSp>
        <p:nvCxnSpPr>
          <p:cNvPr id="138" name="מחבר חץ ישר 137"/>
          <p:cNvCxnSpPr/>
          <p:nvPr/>
        </p:nvCxnSpPr>
        <p:spPr>
          <a:xfrm flipV="1">
            <a:off x="3938195" y="6071256"/>
            <a:ext cx="424031" cy="371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20000" y="5968345"/>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5943600" y="5105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a:t>
            </a:r>
            <a:r>
              <a:rPr lang="en-US" sz="2000" dirty="0">
                <a:solidFill>
                  <a:srgbClr val="002060"/>
                </a:solidFill>
              </a:rPr>
              <a:t>Riemannian mean </a:t>
            </a:r>
            <a:r>
              <a:rPr lang="en-US" sz="2000" dirty="0" smtClean="0">
                <a:solidFill>
                  <a:srgbClr val="002060"/>
                </a:solidFill>
              </a:rPr>
              <a:t>over all Riemannian means.</a:t>
            </a:r>
            <a:endParaRPr lang="en-US" sz="2000" dirty="0">
              <a:solidFill>
                <a:srgbClr val="002060"/>
              </a:solidFill>
            </a:endParaRPr>
          </a:p>
          <a:p>
            <a:endParaRPr lang="he-IL" dirty="0"/>
          </a:p>
        </p:txBody>
      </p:sp>
      <p:grpSp>
        <p:nvGrpSpPr>
          <p:cNvPr id="33" name="קבוצה 32"/>
          <p:cNvGrpSpPr/>
          <p:nvPr/>
        </p:nvGrpSpPr>
        <p:grpSpPr>
          <a:xfrm>
            <a:off x="4267200" y="5872874"/>
            <a:ext cx="533400" cy="527926"/>
            <a:chOff x="4311600" y="5716274"/>
            <a:chExt cx="533400" cy="527926"/>
          </a:xfrm>
        </p:grpSpPr>
        <p:sp>
          <p:nvSpPr>
            <p:cNvPr id="34" name="אליפסה 33"/>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 name="קבוצה 37"/>
          <p:cNvGrpSpPr/>
          <p:nvPr/>
        </p:nvGrpSpPr>
        <p:grpSpPr>
          <a:xfrm>
            <a:off x="7467600" y="5715000"/>
            <a:ext cx="533400" cy="609600"/>
            <a:chOff x="7435800" y="5602800"/>
            <a:chExt cx="533400" cy="609600"/>
          </a:xfrm>
        </p:grpSpPr>
        <p:sp>
          <p:nvSpPr>
            <p:cNvPr id="39" name="אליפסה 38"/>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קבוצה 48"/>
          <p:cNvGrpSpPr/>
          <p:nvPr/>
        </p:nvGrpSpPr>
        <p:grpSpPr>
          <a:xfrm>
            <a:off x="3505200" y="4724400"/>
            <a:ext cx="5553687" cy="673794"/>
            <a:chOff x="367476" y="4931381"/>
            <a:chExt cx="5894102" cy="935160"/>
          </a:xfrm>
        </p:grpSpPr>
        <p:sp>
          <p:nvSpPr>
            <p:cNvPr id="50" name="מקבילית 49"/>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6"/>
                  <a:stretch>
                    <a:fillRect r="-12727" b="-24490"/>
                  </a:stretch>
                </a:blipFill>
              </p:spPr>
              <p:txBody>
                <a:bodyPr/>
                <a:lstStyle/>
                <a:p>
                  <a:r>
                    <a:rPr lang="he-IL">
                      <a:noFill/>
                    </a:rPr>
                    <a:t> </a:t>
                  </a:r>
                </a:p>
              </p:txBody>
            </p:sp>
          </mc:Fallback>
        </mc:AlternateContent>
      </p:grpSp>
      <p:sp>
        <p:nvSpPr>
          <p:cNvPr id="55" name="מציין מיקום תוכן 2"/>
          <p:cNvSpPr txBox="1">
            <a:spLocks/>
          </p:cNvSpPr>
          <p:nvPr/>
        </p:nvSpPr>
        <p:spPr>
          <a:xfrm>
            <a:off x="381000" y="4114800"/>
            <a:ext cx="6248400" cy="533400"/>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How will we transfer the matrices wisely?</a:t>
            </a:r>
          </a:p>
          <a:p>
            <a:pPr marL="0" indent="0">
              <a:buFont typeface="Arial" panose="020B0604020202020204" pitchFamily="34" charset="0"/>
              <a:buNone/>
            </a:pPr>
            <a:endParaRPr lang="he-IL" sz="3600"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16667E-6 8.0037E-7 C -0.00434 -0.00486 -0.00972 -0.0081 -0.01562 -0.01018 C -0.02274 -0.01666 -0.01145 -0.00694 -0.02239 -0.01457 C -0.02621 -0.01735 -0.02899 -0.02151 -0.03229 -0.02452 C -0.03437 -0.02614 -0.0368 -0.0273 -0.03906 -0.02868 C -0.04027 -0.02938 -0.04236 -0.031 -0.04236 -0.03077 C -0.04704 -0.03794 -0.04184 -0.03146 -0.04791 -0.03539 C -0.04982 -0.03632 -0.05086 -0.03863 -0.0526 -0.03979 C -0.05572 -0.0421 -0.0592 -0.04395 -0.0625 -0.0465 C -0.06753 -0.04973 -0.07187 -0.0539 -0.07691 -0.05737 C -0.08072 -0.06269 -0.08402 -0.06593 -0.09045 -0.06708 C -0.09149 -0.06824 -0.09236 -0.06963 -0.09375 -0.07032 C -0.09461 -0.07102 -0.09635 -0.07078 -0.09704 -0.07171 C -0.09774 -0.0724 -0.09739 -0.07402 -0.09809 -0.07495 C -0.10052 -0.07796 -0.10434 -0.07981 -0.10711 -0.08258 C -0.10885 -0.0842 -0.11163 -0.08397 -0.11371 -0.08466 C -0.11753 -0.08582 -0.12013 -0.0879 -0.12395 -0.08906 C -0.12934 -0.09461 -0.13802 -0.09646 -0.14513 -0.09993 C -0.15086 -0.10294 -0.14982 -0.10502 -0.15711 -0.10664 C -0.16302 -0.11219 -0.16579 -0.11312 -0.17291 -0.11751 C -0.17395 -0.11821 -0.17517 -0.1189 -0.17638 -0.11959 C -0.17743 -0.12052 -0.17847 -0.12121 -0.17968 -0.12168 C -0.18055 -0.12237 -0.18177 -0.12399 -0.18177 -0.12399 " pathEditMode="relative" rAng="0" ptsTypes="ffffffffffffffffffffffA">
                                      <p:cBhvr>
                                        <p:cTn id="11" dur="2000" fill="hold"/>
                                        <p:tgtEl>
                                          <p:spTgt spid="140"/>
                                        </p:tgtEl>
                                        <p:attrNameLst>
                                          <p:attrName>ppt_x</p:attrName>
                                          <p:attrName>ppt_y</p:attrName>
                                        </p:attrNameLst>
                                      </p:cBhvr>
                                      <p:rCtr x="-9097" y="-619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8.33333E-7 -2.60005E-6 C 0.00503 -0.00185 0.01042 -0.00324 0.01562 -0.00509 C 0.01944 -0.00763 0.02396 -0.01249 0.02795 -0.01388 C 0.03403 -0.02012 0.03958 -0.02567 0.04601 -0.03099 C 0.04844 -0.03539 0.04965 -0.03701 0.05417 -0.03863 C 0.05885 -0.0458 0.0658 -0.05274 0.07222 -0.05829 C 0.07552 -0.06153 0.08229 -0.06708 0.08229 -0.06685 C 0.08871 -0.07749 0.10104 -0.0835 0.10955 -0.09206 C 0.11042 -0.09299 0.11076 -0.09461 0.1118 -0.09576 C 0.11371 -0.09761 0.1184 -0.10039 0.1184 -0.10039 C 0.12465 -0.1108 0.11649 -0.09854 0.12413 -0.10548 C 0.12535 -0.10617 0.12535 -0.10802 0.12656 -0.10918 C 0.12743 -0.10987 0.12882 -0.10987 0.12986 -0.11057 C 0.13403 -0.11358 0.13646 -0.11635 0.14115 -0.11797 C 0.14809 -0.12352 0.1559 -0.13509 0.1651 -0.13509 " pathEditMode="relative" rAng="0" ptsTypes="ffffffffffffffA">
                                      <p:cBhvr>
                                        <p:cTn id="15" dur="2000" fill="hold"/>
                                        <p:tgtEl>
                                          <p:spTgt spid="139"/>
                                        </p:tgtEl>
                                        <p:attrNameLst>
                                          <p:attrName>ppt_x</p:attrName>
                                          <p:attrName>ppt_y</p:attrName>
                                        </p:attrNameLst>
                                      </p:cBhvr>
                                      <p:rCtr x="8247" y="-675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2.77778E-6 -7.54569E-6 C -0.00087 -0.0118 0.00017 -0.01481 -0.00521 -0.02244 C -0.00556 -0.02383 -0.00556 -0.02568 -0.00625 -0.02661 C -0.00799 -0.02892 -0.0125 -0.03216 -0.0125 -0.03216 C -0.01441 -0.04002 -0.01181 -0.03332 -0.01684 -0.03771 C -0.0217 -0.04187 -0.02465 -0.04905 -0.02934 -0.05321 C -0.03281 -0.05969 -0.03924 -0.06362 -0.04514 -0.0657 C -0.04722 -0.06755 -0.04913 -0.07033 -0.05156 -0.07148 C -0.05261 -0.07195 -0.05365 -0.07218 -0.05469 -0.07287 C -0.06024 -0.07704 -0.0625 -0.08074 -0.0684 -0.08259 C -0.07344 -0.0893 -0.08038 -0.09508 -0.08733 -0.09809 C -0.09514 -0.10849 -0.1066 -0.11474 -0.11684 -0.11914 C -0.12413 -0.12561 -0.12899 -0.12677 -0.13785 -0.12885 C -0.16875 -0.12769 -0.16493 -0.13024 -0.18212 -0.12469 C -0.18559 -0.12145 -0.18438 -0.12307 -0.18629 -0.12052 " pathEditMode="relative" ptsTypes="ffffffffffffffA">
                                      <p:cBhvr>
                                        <p:cTn id="29" dur="2000" fill="hold"/>
                                        <p:tgtEl>
                                          <p:spTgt spid="38"/>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11111E-6 -9.43326E-6 C 0.0007 -0.0081 0.00087 -0.01967 0.00452 -0.02684 C 0.00608 -0.03008 0.00851 -0.03262 0.01007 -0.03586 C 0.01146 -0.04187 0.01407 -0.04442 0.01789 -0.04789 C 0.01823 -0.04928 0.01823 -0.05113 0.0191 -0.05228 C 0.02101 -0.05483 0.0257 -0.0583 0.0257 -0.0583 C 0.0323 -0.07125 0.03976 -0.07542 0.04827 -0.08536 C 0.05382 -0.09184 0.05521 -0.09577 0.06181 -0.09878 C 0.06754 -0.11011 0.07934 -0.11266 0.0875 -0.1196 C 0.09098 -0.12677 0.0948 -0.12376 0.1 -0.12723 C 0.11667 -0.13857 0.13803 -0.13672 0.15608 -0.13764 C 0.15938 -0.13718 0.16615 -0.13625 0.16615 -0.13625 C 0.16546 -0.13625 0.16476 -0.13625 0.16407 -0.13625 " pathEditMode="relative" ptsTypes="ffffffffffffA">
                                      <p:cBhvr>
                                        <p:cTn id="33" dur="2000" fill="hold"/>
                                        <p:tgtEl>
                                          <p:spTgt spid="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18</a:t>
            </a:fld>
            <a:endParaRPr lang="en-US"/>
          </a:p>
        </p:txBody>
      </p:sp>
      <p:sp>
        <p:nvSpPr>
          <p:cNvPr id="5" name="TextBox 4"/>
          <p:cNvSpPr txBox="1"/>
          <p:nvPr/>
        </p:nvSpPr>
        <p:spPr>
          <a:xfrm>
            <a:off x="238652" y="701040"/>
            <a:ext cx="8448148" cy="677108"/>
          </a:xfrm>
          <a:prstGeom prst="rect">
            <a:avLst/>
          </a:prstGeom>
          <a:noFill/>
        </p:spPr>
        <p:txBody>
          <a:bodyPr wrap="square" rtlCol="1">
            <a:spAutoFit/>
          </a:bodyPr>
          <a:lstStyle/>
          <a:p>
            <a:r>
              <a:rPr lang="en-US" sz="2000" dirty="0">
                <a:solidFill>
                  <a:srgbClr val="002060"/>
                </a:solidFill>
              </a:rPr>
              <a:t>F</a:t>
            </a:r>
            <a:r>
              <a:rPr lang="en-US" sz="2000" dirty="0" smtClean="0">
                <a:solidFill>
                  <a:srgbClr val="002060"/>
                </a:solidFill>
              </a:rPr>
              <a:t>irst, we will review the parallel </a:t>
            </a:r>
            <a:r>
              <a:rPr lang="en-US" sz="2000" dirty="0">
                <a:solidFill>
                  <a:srgbClr val="002060"/>
                </a:solidFill>
              </a:rPr>
              <a:t>definition of vectors in the Riemannian matric:</a:t>
            </a:r>
          </a:p>
          <a:p>
            <a:endParaRPr lang="he-IL" dirty="0"/>
          </a:p>
        </p:txBody>
      </p:sp>
      <p:cxnSp>
        <p:nvCxnSpPr>
          <p:cNvPr id="7" name="מחבר חץ ישר 6"/>
          <p:cNvCxnSpPr/>
          <p:nvPr/>
        </p:nvCxnSpPr>
        <p:spPr>
          <a:xfrm>
            <a:off x="4495800" y="1997971"/>
            <a:ext cx="0" cy="838200"/>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grpSp>
        <p:nvGrpSpPr>
          <p:cNvPr id="31" name="קבוצה 30"/>
          <p:cNvGrpSpPr/>
          <p:nvPr/>
        </p:nvGrpSpPr>
        <p:grpSpPr>
          <a:xfrm>
            <a:off x="4509975" y="1524000"/>
            <a:ext cx="1482225" cy="473972"/>
            <a:chOff x="2832430" y="4674056"/>
            <a:chExt cx="1436000" cy="507544"/>
          </a:xfrm>
        </p:grpSpPr>
        <p:cxnSp>
          <p:nvCxnSpPr>
            <p:cNvPr id="8" name="מחבר חץ ישר 7"/>
            <p:cNvCxnSpPr/>
            <p:nvPr/>
          </p:nvCxnSpPr>
          <p:spPr>
            <a:xfrm flipH="1">
              <a:off x="2832430" y="5014524"/>
              <a:ext cx="1436000"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00663" y="4674056"/>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𝑥𝑦</m:t>
                            </m:r>
                          </m:e>
                        </m:acc>
                      </m:oMath>
                    </m:oMathPara>
                  </a14:m>
                  <a:endParaRPr lang="he-IL" dirty="0"/>
                </a:p>
              </p:txBody>
            </p:sp>
          </mc:Choice>
          <mc:Fallback xmlns="">
            <p:sp>
              <p:nvSpPr>
                <p:cNvPr id="9" name="TextBox 8"/>
                <p:cNvSpPr txBox="1">
                  <a:spLocks noRot="1" noChangeAspect="1" noMove="1" noResize="1" noEditPoints="1" noAdjustHandles="1" noChangeArrowheads="1" noChangeShapeType="1" noTextEdit="1"/>
                </p:cNvSpPr>
                <p:nvPr/>
              </p:nvSpPr>
              <p:spPr>
                <a:xfrm>
                  <a:off x="3200663" y="4674056"/>
                  <a:ext cx="342900" cy="369332"/>
                </a:xfrm>
                <a:prstGeom prst="rect">
                  <a:avLst/>
                </a:prstGeom>
                <a:blipFill rotWithShape="1">
                  <a:blip r:embed="rId2"/>
                  <a:stretch>
                    <a:fillRect r="-22414" b="-14035"/>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0" name="TextBox 9"/>
              <p:cNvSpPr txBox="1"/>
              <p:nvPr/>
            </p:nvSpPr>
            <p:spPr>
              <a:xfrm>
                <a:off x="762000" y="1703537"/>
                <a:ext cx="2290034" cy="470065"/>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2400" i="1" smtClean="0">
                              <a:latin typeface="Cambria Math"/>
                            </a:rPr>
                          </m:ctrlPr>
                        </m:sSubPr>
                        <m:e>
                          <m:acc>
                            <m:accPr>
                              <m:chr m:val="⃗"/>
                              <m:ctrlPr>
                                <a:rPr lang="en-US" sz="2400" i="1">
                                  <a:latin typeface="Cambria Math"/>
                                </a:rPr>
                              </m:ctrlPr>
                            </m:accPr>
                            <m:e>
                              <m:r>
                                <a:rPr lang="en-US" sz="2400" i="1">
                                  <a:latin typeface="Cambria Math"/>
                                </a:rPr>
                                <m:t>𝑥𝑦</m:t>
                              </m:r>
                            </m:e>
                          </m:acc>
                          <m:r>
                            <m:rPr>
                              <m:nor/>
                            </m:rPr>
                            <a:rPr lang="he-IL" sz="2400" dirty="0"/>
                            <m:t> </m:t>
                          </m:r>
                          <m:r>
                            <a:rPr lang="en-US" sz="2400" b="0" i="1" dirty="0" smtClean="0">
                              <a:latin typeface="Cambria Math"/>
                            </a:rPr>
                            <m:t>= </m:t>
                          </m:r>
                          <m:r>
                            <a:rPr lang="en-US" sz="2400" b="0" i="1" smtClean="0">
                              <a:latin typeface="Cambria Math"/>
                            </a:rPr>
                            <m:t>𝐿𝑜𝑔</m:t>
                          </m:r>
                        </m:e>
                        <m:sub>
                          <m:r>
                            <a:rPr lang="en-US" sz="2400" b="0" i="1" smtClean="0">
                              <a:latin typeface="Cambria Math"/>
                            </a:rPr>
                            <m:t>𝑥</m:t>
                          </m:r>
                        </m:sub>
                      </m:sSub>
                      <m:r>
                        <a:rPr lang="en-US" sz="2400" b="0" i="1" smtClean="0">
                          <a:latin typeface="Cambria Math"/>
                        </a:rPr>
                        <m:t>( </m:t>
                      </m:r>
                      <m:r>
                        <a:rPr lang="en-US" sz="2400" b="0" i="1" smtClean="0">
                          <a:latin typeface="Cambria Math"/>
                        </a:rPr>
                        <m:t>𝑦</m:t>
                      </m:r>
                      <m:r>
                        <a:rPr lang="en-US" sz="2400" b="0" i="1" smtClean="0">
                          <a:latin typeface="Cambria Math"/>
                        </a:rPr>
                        <m:t> )</m:t>
                      </m:r>
                    </m:oMath>
                  </m:oMathPara>
                </a14:m>
                <a:endParaRPr lang="he-IL"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2000" y="1703537"/>
                <a:ext cx="2290034" cy="470065"/>
              </a:xfrm>
              <a:prstGeom prst="rect">
                <a:avLst/>
              </a:prstGeom>
              <a:blipFill rotWithShape="1">
                <a:blip r:embed="rId3"/>
                <a:stretch>
                  <a:fillRect r="-1587" b="-15000"/>
                </a:stretch>
              </a:blipFill>
              <a:ln>
                <a:solidFill>
                  <a:srgbClr val="00B0F0"/>
                </a:solidFill>
              </a:ln>
            </p:spPr>
            <p:txBody>
              <a:bodyPr/>
              <a:lstStyle/>
              <a:p>
                <a:r>
                  <a:rPr lang="he-IL">
                    <a:noFill/>
                  </a:rPr>
                  <a:t> </a:t>
                </a:r>
              </a:p>
            </p:txBody>
          </p:sp>
        </mc:Fallback>
      </mc:AlternateContent>
      <p:grpSp>
        <p:nvGrpSpPr>
          <p:cNvPr id="12" name="קבוצה 11"/>
          <p:cNvGrpSpPr/>
          <p:nvPr/>
        </p:nvGrpSpPr>
        <p:grpSpPr>
          <a:xfrm>
            <a:off x="4012936" y="1375615"/>
            <a:ext cx="4267200" cy="2199204"/>
            <a:chOff x="4012936" y="4572000"/>
            <a:chExt cx="4267200" cy="2199204"/>
          </a:xfrm>
        </p:grpSpPr>
        <p:pic>
          <p:nvPicPr>
            <p:cNvPr id="13"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572000"/>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4603486" y="585930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oMath>
                    </m:oMathPara>
                  </a14:m>
                  <a:endParaRPr lang="he-IL" dirty="0"/>
                </a:p>
              </p:txBody>
            </p:sp>
          </mc:Choice>
          <mc:Fallback xmlns="">
            <p:sp>
              <p:nvSpPr>
                <p:cNvPr id="14" name="TextBox 13"/>
                <p:cNvSpPr txBox="1">
                  <a:spLocks noRot="1" noChangeAspect="1" noMove="1" noResize="1" noEditPoints="1" noAdjustHandles="1" noChangeArrowheads="1" noChangeShapeType="1" noTextEdit="1"/>
                </p:cNvSpPr>
                <p:nvPr/>
              </p:nvSpPr>
              <p:spPr>
                <a:xfrm>
                  <a:off x="4603486" y="5859304"/>
                  <a:ext cx="342900" cy="369332"/>
                </a:xfrm>
                <a:prstGeom prst="rect">
                  <a:avLst/>
                </a:prstGeom>
                <a:blipFill rotWithShape="1">
                  <a:blip r:embed="rId5"/>
                  <a:stretch>
                    <a:fillRect b="-8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762000" y="2357735"/>
                <a:ext cx="2290034" cy="461665"/>
              </a:xfrm>
              <a:prstGeom prst="rect">
                <a:avLst/>
              </a:prstGeom>
              <a:noFill/>
              <a:ln>
                <a:solidFill>
                  <a:srgbClr val="0CD646"/>
                </a:solidFill>
              </a:ln>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𝑦</m:t>
                        </m:r>
                        <m:r>
                          <a:rPr lang="en-US" sz="2400" b="0" i="1" smtClean="0">
                            <a:latin typeface="Cambria Math"/>
                          </a:rPr>
                          <m:t>= </m:t>
                        </m:r>
                        <m:r>
                          <a:rPr lang="en-US" sz="2400" b="0" i="1" smtClean="0">
                            <a:latin typeface="Cambria Math"/>
                          </a:rPr>
                          <m:t>𝐸𝑥𝑝</m:t>
                        </m:r>
                      </m:e>
                      <m:sub>
                        <m:r>
                          <a:rPr lang="en-US" sz="2400" b="0" i="1" smtClean="0">
                            <a:latin typeface="Cambria Math"/>
                          </a:rPr>
                          <m:t>𝑥</m:t>
                        </m:r>
                      </m:sub>
                    </m:sSub>
                    <m:r>
                      <a:rPr lang="en-US" sz="2400" b="0" i="1" smtClean="0">
                        <a:latin typeface="Cambria Math"/>
                      </a:rPr>
                      <m:t>( </m:t>
                    </m:r>
                    <m:acc>
                      <m:accPr>
                        <m:chr m:val="⃗"/>
                        <m:ctrlPr>
                          <a:rPr lang="en-US" sz="2400" i="1">
                            <a:latin typeface="Cambria Math"/>
                          </a:rPr>
                        </m:ctrlPr>
                      </m:accPr>
                      <m:e>
                        <m:r>
                          <a:rPr lang="en-US" sz="2400" i="1">
                            <a:latin typeface="Cambria Math"/>
                          </a:rPr>
                          <m:t>𝑥𝑦</m:t>
                        </m:r>
                      </m:e>
                    </m:acc>
                    <m:r>
                      <a:rPr lang="en-US" sz="2400" b="0" i="1" smtClean="0">
                        <a:latin typeface="Cambria Math"/>
                      </a:rPr>
                      <m:t> </m:t>
                    </m:r>
                  </m:oMath>
                </a14:m>
                <a:r>
                  <a:rPr lang="en-US" sz="2400" dirty="0" smtClean="0"/>
                  <a:t>)</a:t>
                </a:r>
                <a:endParaRPr lang="he-IL"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2000" y="2357735"/>
                <a:ext cx="2290034" cy="461665"/>
              </a:xfrm>
              <a:prstGeom prst="rect">
                <a:avLst/>
              </a:prstGeom>
              <a:blipFill rotWithShape="1">
                <a:blip r:embed="rId6"/>
                <a:stretch>
                  <a:fillRect l="-265" t="-8974" b="-26923"/>
                </a:stretch>
              </a:blipFill>
              <a:ln>
                <a:solidFill>
                  <a:srgbClr val="0CD646"/>
                </a:solidFill>
              </a:ln>
            </p:spPr>
            <p:txBody>
              <a:bodyPr/>
              <a:lstStyle/>
              <a:p>
                <a:r>
                  <a:rPr lang="he-IL">
                    <a:noFill/>
                  </a:rPr>
                  <a:t> </a:t>
                </a:r>
              </a:p>
            </p:txBody>
          </p:sp>
        </mc:Fallback>
      </mc:AlternateContent>
      <p:grpSp>
        <p:nvGrpSpPr>
          <p:cNvPr id="15" name="קבוצה 14"/>
          <p:cNvGrpSpPr/>
          <p:nvPr/>
        </p:nvGrpSpPr>
        <p:grpSpPr>
          <a:xfrm>
            <a:off x="3341283" y="1371600"/>
            <a:ext cx="5567899" cy="915179"/>
            <a:chOff x="-45981" y="4772022"/>
            <a:chExt cx="6271233" cy="741691"/>
          </a:xfrm>
        </p:grpSpPr>
        <p:sp>
          <p:nvSpPr>
            <p:cNvPr id="16" name="מקבילית 15"/>
            <p:cNvSpPr/>
            <p:nvPr/>
          </p:nvSpPr>
          <p:spPr>
            <a:xfrm rot="190929">
              <a:off x="-45981" y="4772022"/>
              <a:ext cx="6271233" cy="741691"/>
            </a:xfrm>
            <a:prstGeom prst="parallelogram">
              <a:avLst>
                <a:gd name="adj" fmla="val 172932"/>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TextBox 16"/>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23" name="אליפסה 22"/>
          <p:cNvSpPr/>
          <p:nvPr/>
        </p:nvSpPr>
        <p:spPr>
          <a:xfrm>
            <a:off x="5992200" y="1761001"/>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47951" y="281940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קשת 31"/>
          <p:cNvSpPr/>
          <p:nvPr/>
        </p:nvSpPr>
        <p:spPr>
          <a:xfrm rot="17598059">
            <a:off x="4418589" y="1914261"/>
            <a:ext cx="2762892" cy="2645765"/>
          </a:xfrm>
          <a:prstGeom prst="arc">
            <a:avLst>
              <a:gd name="adj1" fmla="val 15968752"/>
              <a:gd name="adj2" fmla="val 20546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3" name="TextBox 32"/>
              <p:cNvSpPr txBox="1"/>
              <p:nvPr/>
            </p:nvSpPr>
            <p:spPr>
              <a:xfrm>
                <a:off x="6210303" y="16002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he-IL" dirty="0"/>
              </a:p>
            </p:txBody>
          </p:sp>
        </mc:Choice>
        <mc:Fallback xmlns="">
          <p:sp>
            <p:nvSpPr>
              <p:cNvPr id="33" name="TextBox 32"/>
              <p:cNvSpPr txBox="1">
                <a:spLocks noRot="1" noChangeAspect="1" noMove="1" noResize="1" noEditPoints="1" noAdjustHandles="1" noChangeArrowheads="1" noChangeShapeType="1" noTextEdit="1"/>
              </p:cNvSpPr>
              <p:nvPr/>
            </p:nvSpPr>
            <p:spPr>
              <a:xfrm>
                <a:off x="6210303" y="1600200"/>
                <a:ext cx="342900" cy="369332"/>
              </a:xfrm>
              <a:prstGeom prst="rect">
                <a:avLst/>
              </a:prstGeom>
              <a:blipFill rotWithShape="1">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04847" y="3657600"/>
                <a:ext cx="8058153" cy="1598707"/>
              </a:xfrm>
              <a:prstGeom prst="rect">
                <a:avLst/>
              </a:prstGeom>
              <a:noFill/>
            </p:spPr>
            <p:txBody>
              <a:bodyPr wrap="square" rtlCol="1">
                <a:spAutoFit/>
              </a:bodyPr>
              <a:lstStyle/>
              <a:p>
                <a:r>
                  <a:rPr lang="en-US" sz="2000" b="1" dirty="0" smtClean="0">
                    <a:solidFill>
                      <a:srgbClr val="002060"/>
                    </a:solidFill>
                  </a:rPr>
                  <a:t>The projection:</a:t>
                </a:r>
              </a:p>
              <a:p>
                <a:r>
                  <a:rPr lang="en-US" sz="2000" dirty="0">
                    <a:solidFill>
                      <a:srgbClr val="002060"/>
                    </a:solidFill>
                  </a:rPr>
                  <a:t>Let </a:t>
                </a:r>
                <a14:m>
                  <m:oMath xmlns:m="http://schemas.openxmlformats.org/officeDocument/2006/math">
                    <m:sSub>
                      <m:sSubPr>
                        <m:ctrlPr>
                          <a:rPr lang="he-IL" sz="2000" i="1">
                            <a:solidFill>
                              <a:srgbClr val="002060"/>
                            </a:solidFill>
                            <a:latin typeface="Cambria Math"/>
                          </a:rPr>
                        </m:ctrlPr>
                      </m:sSubPr>
                      <m:e>
                        <m:r>
                          <a:rPr lang="en-US" sz="2000">
                            <a:solidFill>
                              <a:srgbClr val="002060"/>
                            </a:solidFill>
                            <a:latin typeface="Cambria Math"/>
                          </a:rPr>
                          <m:t>𝑥</m:t>
                        </m:r>
                      </m:e>
                      <m:sub>
                        <m:r>
                          <a:rPr lang="en-US" sz="2000">
                            <a:solidFill>
                              <a:srgbClr val="002060"/>
                            </a:solidFill>
                            <a:latin typeface="Cambria Math"/>
                          </a:rPr>
                          <m:t>𝑖</m:t>
                        </m:r>
                        <m:r>
                          <a:rPr lang="en-US" sz="2000">
                            <a:solidFill>
                              <a:srgbClr val="002060"/>
                            </a:solidFill>
                            <a:latin typeface="Cambria Math"/>
                          </a:rPr>
                          <m:t>,</m:t>
                        </m:r>
                        <m:r>
                          <a:rPr lang="en-US" sz="2000">
                            <a:solidFill>
                              <a:srgbClr val="002060"/>
                            </a:solidFill>
                            <a:latin typeface="Cambria Math"/>
                          </a:rPr>
                          <m:t>𝑗</m:t>
                        </m:r>
                      </m:sub>
                    </m:sSub>
                  </m:oMath>
                </a14:m>
                <a:r>
                  <a:rPr lang="en-US" sz="2000" dirty="0">
                    <a:solidFill>
                      <a:srgbClr val="002060"/>
                    </a:solidFill>
                  </a:rPr>
                  <a:t> be SPD matrix of trial j in subject </a:t>
                </a:r>
                <a:r>
                  <a:rPr lang="en-US" sz="2000" dirty="0" err="1">
                    <a:solidFill>
                      <a:srgbClr val="002060"/>
                    </a:solidFill>
                  </a:rPr>
                  <a:t>i</a:t>
                </a:r>
                <a:r>
                  <a:rPr lang="en-US" sz="2000" dirty="0">
                    <a:solidFill>
                      <a:srgbClr val="002060"/>
                    </a:solidFill>
                  </a:rPr>
                  <a:t>.</a:t>
                </a:r>
              </a:p>
              <a:p>
                <a:r>
                  <a:rPr lang="en-US" sz="2000" dirty="0">
                    <a:solidFill>
                      <a:srgbClr val="002060"/>
                    </a:solidFill>
                  </a:rPr>
                  <a:t>Let </a:t>
                </a:r>
                <a14:m>
                  <m:oMath xmlns:m="http://schemas.openxmlformats.org/officeDocument/2006/math">
                    <m:acc>
                      <m:accPr>
                        <m:chr m:val="̅"/>
                        <m:ctrlPr>
                          <a:rPr lang="he-IL" sz="2000" i="1">
                            <a:solidFill>
                              <a:srgbClr val="002060"/>
                            </a:solidFill>
                            <a:latin typeface="Cambria Math"/>
                          </a:rPr>
                        </m:ctrlPr>
                      </m:accPr>
                      <m:e>
                        <m:sSub>
                          <m:sSubPr>
                            <m:ctrlPr>
                              <a:rPr lang="he-IL" sz="2000" i="1">
                                <a:solidFill>
                                  <a:srgbClr val="002060"/>
                                </a:solidFill>
                                <a:latin typeface="Cambria Math"/>
                              </a:rPr>
                            </m:ctrlPr>
                          </m:sSubPr>
                          <m:e>
                            <m:r>
                              <a:rPr lang="en-US" sz="2000">
                                <a:solidFill>
                                  <a:srgbClr val="002060"/>
                                </a:solidFill>
                                <a:latin typeface="Cambria Math"/>
                              </a:rPr>
                              <m:t>𝑃</m:t>
                            </m:r>
                          </m:e>
                          <m:sub>
                            <m:r>
                              <a:rPr lang="en-US" sz="2000">
                                <a:solidFill>
                                  <a:srgbClr val="002060"/>
                                </a:solidFill>
                                <a:latin typeface="Cambria Math"/>
                              </a:rPr>
                              <m:t>𝑖</m:t>
                            </m:r>
                          </m:sub>
                        </m:sSub>
                      </m:e>
                    </m:acc>
                  </m:oMath>
                </a14:m>
                <a:r>
                  <a:rPr lang="he-IL" sz="2000" dirty="0">
                    <a:solidFill>
                      <a:srgbClr val="002060"/>
                    </a:solidFill>
                  </a:rPr>
                  <a:t> </a:t>
                </a:r>
                <a:r>
                  <a:rPr lang="en-US" sz="2000" dirty="0">
                    <a:solidFill>
                      <a:srgbClr val="002060"/>
                    </a:solidFill>
                  </a:rPr>
                  <a:t> be the Riemannian mean of subject </a:t>
                </a:r>
                <a:r>
                  <a:rPr lang="en-US" sz="2000" dirty="0" err="1" smtClean="0">
                    <a:solidFill>
                      <a:srgbClr val="002060"/>
                    </a:solidFill>
                  </a:rPr>
                  <a:t>i</a:t>
                </a:r>
                <a:r>
                  <a:rPr lang="en-US" sz="2000" dirty="0" smtClean="0">
                    <a:solidFill>
                      <a:srgbClr val="002060"/>
                    </a:solidFill>
                  </a:rPr>
                  <a:t>, and let </a:t>
                </a:r>
                <a14:m>
                  <m:oMath xmlns:m="http://schemas.openxmlformats.org/officeDocument/2006/math">
                    <m:acc>
                      <m:accPr>
                        <m:chr m:val="̅"/>
                        <m:ctrlPr>
                          <a:rPr lang="en-US" sz="2000" i="1" smtClean="0">
                            <a:solidFill>
                              <a:srgbClr val="002060"/>
                            </a:solidFill>
                            <a:latin typeface="Cambria Math"/>
                          </a:rPr>
                        </m:ctrlPr>
                      </m:accPr>
                      <m:e>
                        <m:r>
                          <a:rPr lang="en-US" sz="2000" b="0" i="1" smtClean="0">
                            <a:solidFill>
                              <a:srgbClr val="002060"/>
                            </a:solidFill>
                            <a:latin typeface="Cambria Math"/>
                          </a:rPr>
                          <m:t>𝑃</m:t>
                        </m:r>
                      </m:e>
                    </m:acc>
                  </m:oMath>
                </a14:m>
                <a:r>
                  <a:rPr lang="en-US" sz="2000" dirty="0" smtClean="0">
                    <a:solidFill>
                      <a:srgbClr val="002060"/>
                    </a:solidFill>
                  </a:rPr>
                  <a:t> be our chosen mean.</a:t>
                </a:r>
                <a:endParaRPr lang="en-US" sz="2000" dirty="0">
                  <a:solidFill>
                    <a:srgbClr val="002060"/>
                  </a:solidFill>
                </a:endParaRPr>
              </a:p>
              <a:p>
                <a:endParaRPr lang="he-IL" dirty="0"/>
              </a:p>
              <a:p>
                <a:endParaRPr lang="he-IL" dirty="0"/>
              </a:p>
            </p:txBody>
          </p:sp>
        </mc:Choice>
        <mc:Fallback xmlns="">
          <p:sp>
            <p:nvSpPr>
              <p:cNvPr id="38" name="TextBox 37"/>
              <p:cNvSpPr txBox="1">
                <a:spLocks noRot="1" noChangeAspect="1" noMove="1" noResize="1" noEditPoints="1" noAdjustHandles="1" noChangeArrowheads="1" noChangeShapeType="1" noTextEdit="1"/>
              </p:cNvSpPr>
              <p:nvPr/>
            </p:nvSpPr>
            <p:spPr>
              <a:xfrm>
                <a:off x="704847" y="3657600"/>
                <a:ext cx="8058153" cy="1598707"/>
              </a:xfrm>
              <a:prstGeom prst="rect">
                <a:avLst/>
              </a:prstGeom>
              <a:blipFill rotWithShape="1">
                <a:blip r:embed="rId17"/>
                <a:stretch>
                  <a:fillRect l="-832" t="-1908"/>
                </a:stretch>
              </a:blipFill>
            </p:spPr>
            <p:txBody>
              <a:bodyPr/>
              <a:lstStyle/>
              <a:p>
                <a:r>
                  <a:rPr lang="he-IL">
                    <a:noFill/>
                  </a:rPr>
                  <a:t> </a:t>
                </a:r>
              </a:p>
            </p:txBody>
          </p:sp>
        </mc:Fallback>
      </mc:AlternateContent>
      <p:sp>
        <p:nvSpPr>
          <p:cNvPr id="43" name="אליפסה 42"/>
          <p:cNvSpPr/>
          <p:nvPr/>
        </p:nvSpPr>
        <p:spPr>
          <a:xfrm>
            <a:off x="624646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p:cNvSpPr/>
          <p:nvPr/>
        </p:nvSpPr>
        <p:spPr>
          <a:xfrm>
            <a:off x="4673342" y="6044545"/>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509376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6" name="TextBox 45"/>
              <p:cNvSpPr txBox="1"/>
              <p:nvPr/>
            </p:nvSpPr>
            <p:spPr>
              <a:xfrm>
                <a:off x="645132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6" name="TextBox 45"/>
              <p:cNvSpPr txBox="1">
                <a:spLocks noRot="1" noChangeAspect="1" noMove="1" noResize="1" noEditPoints="1" noAdjustHandles="1" noChangeArrowheads="1" noChangeShapeType="1" noTextEdit="1"/>
              </p:cNvSpPr>
              <p:nvPr/>
            </p:nvSpPr>
            <p:spPr>
              <a:xfrm>
                <a:off x="6451329" y="4920734"/>
                <a:ext cx="378983" cy="369332"/>
              </a:xfrm>
              <a:prstGeom prst="rect">
                <a:avLst/>
              </a:prstGeom>
              <a:blipFill rotWithShape="1">
                <a:blip r:embed="rId18"/>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1960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9600" y="5663765"/>
                <a:ext cx="228600" cy="369332"/>
              </a:xfrm>
              <a:prstGeom prst="rect">
                <a:avLst/>
              </a:prstGeom>
              <a:blipFill rotWithShape="1">
                <a:blip r:embed="rId19"/>
                <a:stretch>
                  <a:fillRect r="-44737" b="-1639"/>
                </a:stretch>
              </a:blipFill>
            </p:spPr>
            <p:txBody>
              <a:bodyPr/>
              <a:lstStyle/>
              <a:p>
                <a:r>
                  <a:rPr lang="he-IL">
                    <a:noFill/>
                  </a:rPr>
                  <a:t> </a:t>
                </a:r>
              </a:p>
            </p:txBody>
          </p:sp>
        </mc:Fallback>
      </mc:AlternateContent>
      <p:sp>
        <p:nvSpPr>
          <p:cNvPr id="48" name="קשת 47"/>
          <p:cNvSpPr/>
          <p:nvPr/>
        </p:nvSpPr>
        <p:spPr>
          <a:xfrm rot="17598059">
            <a:off x="5081374" y="5315572"/>
            <a:ext cx="3301441" cy="3364911"/>
          </a:xfrm>
          <a:prstGeom prst="arc">
            <a:avLst>
              <a:gd name="adj1" fmla="val 15968752"/>
              <a:gd name="adj2" fmla="val 2033161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TextBox 48"/>
          <p:cNvSpPr txBox="1"/>
          <p:nvPr/>
        </p:nvSpPr>
        <p:spPr>
          <a:xfrm>
            <a:off x="7010400" y="5029200"/>
            <a:ext cx="533400" cy="523220"/>
          </a:xfrm>
          <a:prstGeom prst="rect">
            <a:avLst/>
          </a:prstGeom>
          <a:noFill/>
        </p:spPr>
        <p:txBody>
          <a:bodyPr wrap="square" rtlCol="1">
            <a:spAutoFit/>
          </a:bodyPr>
          <a:lstStyle/>
          <a:p>
            <a:r>
              <a:rPr lang="en-US" sz="2800" dirty="0" smtClean="0">
                <a:solidFill>
                  <a:srgbClr val="FF0000"/>
                </a:solidFill>
              </a:rPr>
              <a:t>?</a:t>
            </a:r>
            <a:endParaRPr lang="he-IL" sz="2800" dirty="0">
              <a:solidFill>
                <a:srgbClr val="FF0000"/>
              </a:solidFill>
            </a:endParaRPr>
          </a:p>
        </p:txBody>
      </p:sp>
      <mc:AlternateContent xmlns:mc="http://schemas.openxmlformats.org/markup-compatibility/2006" xmlns:a14="http://schemas.microsoft.com/office/drawing/2010/main">
        <mc:Choice Requires="a14">
          <p:sp>
            <p:nvSpPr>
              <p:cNvPr id="69" name="TextBox 68"/>
              <p:cNvSpPr txBox="1"/>
              <p:nvPr/>
            </p:nvSpPr>
            <p:spPr>
              <a:xfrm>
                <a:off x="523009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5230096" y="6237754"/>
                <a:ext cx="381000" cy="391646"/>
              </a:xfrm>
              <a:prstGeom prst="rect">
                <a:avLst/>
              </a:prstGeom>
              <a:blipFill rotWithShape="1">
                <a:blip r:embed="rId20"/>
                <a:stretch>
                  <a:fillRect r="-24194" b="-6154"/>
                </a:stretch>
              </a:blipFill>
            </p:spPr>
            <p:txBody>
              <a:bodyPr/>
              <a:lstStyle/>
              <a:p>
                <a:r>
                  <a:rPr lang="he-IL">
                    <a:noFill/>
                  </a:rPr>
                  <a:t> </a:t>
                </a:r>
              </a:p>
            </p:txBody>
          </p:sp>
        </mc:Fallback>
      </mc:AlternateContent>
      <p:sp>
        <p:nvSpPr>
          <p:cNvPr id="79" name="אליפסה 78"/>
          <p:cNvSpPr/>
          <p:nvPr/>
        </p:nvSpPr>
        <p:spPr>
          <a:xfrm>
            <a:off x="6858000" y="53022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222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p:bldP spid="43" grpId="0" animBg="1"/>
      <p:bldP spid="44" grpId="0" animBg="1"/>
      <p:bldP spid="45" grpId="0" animBg="1"/>
      <p:bldP spid="46" grpId="0"/>
      <p:bldP spid="47" grpId="0"/>
      <p:bldP spid="48" grpId="0" animBg="1"/>
      <p:bldP spid="49" grpId="0"/>
      <p:bldP spid="69" grpId="0"/>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28600" y="838200"/>
            <a:ext cx="8153400" cy="533400"/>
          </a:xfrm>
        </p:spPr>
        <p:txBody>
          <a:bodyPr>
            <a:normAutofit/>
          </a:bodyPr>
          <a:lstStyle/>
          <a:p>
            <a:pPr marL="0" indent="0" algn="just">
              <a:buNone/>
            </a:pPr>
            <a:r>
              <a:rPr lang="en-US" sz="2000" dirty="0" smtClean="0">
                <a:solidFill>
                  <a:srgbClr val="002060"/>
                </a:solidFill>
              </a:rPr>
              <a:t>In the Euclidean space, we would use </a:t>
            </a:r>
            <a:r>
              <a:rPr lang="en-US" sz="2000" dirty="0">
                <a:solidFill>
                  <a:srgbClr val="002060"/>
                </a:solidFill>
              </a:rPr>
              <a:t>simple </a:t>
            </a:r>
            <a:r>
              <a:rPr lang="en-US" sz="2000" dirty="0" smtClean="0">
                <a:solidFill>
                  <a:srgbClr val="002060"/>
                </a:solidFill>
              </a:rPr>
              <a:t>parallelogram properties:</a:t>
            </a:r>
          </a:p>
          <a:p>
            <a:pPr marL="0" indent="0" algn="just">
              <a:buNone/>
            </a:pPr>
            <a:endParaRPr lang="en-US" sz="2000" dirty="0">
              <a:solidFill>
                <a:srgbClr val="002060"/>
              </a:solidFill>
            </a:endParaRPr>
          </a:p>
          <a:p>
            <a:pPr marL="0" indent="0">
              <a:buNone/>
            </a:pPr>
            <a:endParaRPr lang="he-IL" sz="2000"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19</a:t>
            </a:fld>
            <a:endParaRPr lang="en-US"/>
          </a:p>
        </p:txBody>
      </p:sp>
      <p:cxnSp>
        <p:nvCxnSpPr>
          <p:cNvPr id="50" name="מחבר ישר 49"/>
          <p:cNvCxnSpPr>
            <a:stCxn id="58" idx="3"/>
            <a:endCxn id="60" idx="7"/>
          </p:cNvCxnSpPr>
          <p:nvPr/>
        </p:nvCxnSpPr>
        <p:spPr>
          <a:xfrm flipH="1">
            <a:off x="1071146" y="1579112"/>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קבוצה 63"/>
          <p:cNvGrpSpPr/>
          <p:nvPr/>
        </p:nvGrpSpPr>
        <p:grpSpPr>
          <a:xfrm>
            <a:off x="304800" y="1415534"/>
            <a:ext cx="2410712" cy="1708666"/>
            <a:chOff x="4419600" y="1752600"/>
            <a:chExt cx="2410712" cy="1708666"/>
          </a:xfrm>
        </p:grpSpPr>
        <p:sp>
          <p:nvSpPr>
            <p:cNvPr id="58" name="אליפסה 5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1" name="TextBox 6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61" name="TextBox 6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2"/>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62" name="TextBox 6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3"/>
                  <a:stretch>
                    <a:fillRect r="-44737"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3" name="TextBox 6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4"/>
                  <a:stretch>
                    <a:fillRect r="-24194" b="-6154"/>
                  </a:stretch>
                </a:blipFill>
              </p:spPr>
              <p:txBody>
                <a:bodyPr/>
                <a:lstStyle/>
                <a:p>
                  <a:r>
                    <a:rPr lang="he-IL">
                      <a:noFill/>
                    </a:rPr>
                    <a:t> </a:t>
                  </a:r>
                </a:p>
              </p:txBody>
            </p:sp>
          </mc:Fallback>
        </mc:AlternateContent>
      </p:grpSp>
      <p:sp>
        <p:nvSpPr>
          <p:cNvPr id="75" name="כפל 74"/>
          <p:cNvSpPr/>
          <p:nvPr/>
        </p:nvSpPr>
        <p:spPr>
          <a:xfrm>
            <a:off x="1524000" y="20574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6" name="TextBox 75"/>
              <p:cNvSpPr txBox="1"/>
              <p:nvPr/>
            </p:nvSpPr>
            <p:spPr>
              <a:xfrm>
                <a:off x="1600200" y="1879811"/>
                <a:ext cx="1676400" cy="63478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acc>
                            <m:accPr>
                              <m:chr m:val="̅"/>
                              <m:ctrlPr>
                                <a:rPr lang="en-US" b="0" i="1" smtClean="0">
                                  <a:latin typeface="Cambria Math"/>
                                </a:rPr>
                              </m:ctrlPr>
                            </m:accPr>
                            <m:e>
                              <m:r>
                                <a:rPr lang="en-US" b="0" i="1" smtClean="0">
                                  <a:latin typeface="Cambria Math"/>
                                </a:rPr>
                                <m:t>𝑃</m:t>
                              </m:r>
                            </m:e>
                          </m:acc>
                        </m:e>
                      </m:acc>
                    </m:oMath>
                  </m:oMathPara>
                </a14:m>
                <a:endParaRPr lang="he-IL" dirty="0"/>
              </a:p>
            </p:txBody>
          </p:sp>
        </mc:Choice>
        <mc:Fallback xmlns="">
          <p:sp>
            <p:nvSpPr>
              <p:cNvPr id="76" name="TextBox 75"/>
              <p:cNvSpPr txBox="1">
                <a:spLocks noRot="1" noChangeAspect="1" noMove="1" noResize="1" noEditPoints="1" noAdjustHandles="1" noChangeArrowheads="1" noChangeShapeType="1" noTextEdit="1"/>
              </p:cNvSpPr>
              <p:nvPr/>
            </p:nvSpPr>
            <p:spPr>
              <a:xfrm>
                <a:off x="1600200" y="1879811"/>
                <a:ext cx="1676400" cy="634789"/>
              </a:xfrm>
              <a:prstGeom prst="rect">
                <a:avLst/>
              </a:prstGeom>
              <a:blipFill rotWithShape="1">
                <a:blip r:embed="rId5"/>
                <a:stretch>
                  <a:fillRect/>
                </a:stretch>
              </a:blipFill>
            </p:spPr>
            <p:txBody>
              <a:bodyPr/>
              <a:lstStyle/>
              <a:p>
                <a:r>
                  <a:rPr lang="he-IL">
                    <a:noFill/>
                  </a:rPr>
                  <a:t> </a:t>
                </a:r>
              </a:p>
            </p:txBody>
          </p:sp>
        </mc:Fallback>
      </mc:AlternateContent>
      <p:cxnSp>
        <p:nvCxnSpPr>
          <p:cNvPr id="86" name="מחבר ישר 85"/>
          <p:cNvCxnSpPr>
            <a:stCxn id="88" idx="3"/>
            <a:endCxn id="90" idx="7"/>
          </p:cNvCxnSpPr>
          <p:nvPr/>
        </p:nvCxnSpPr>
        <p:spPr>
          <a:xfrm flipH="1">
            <a:off x="5364044" y="1619778"/>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7" name="קבוצה 86"/>
          <p:cNvGrpSpPr/>
          <p:nvPr/>
        </p:nvGrpSpPr>
        <p:grpSpPr>
          <a:xfrm>
            <a:off x="4597698" y="1456200"/>
            <a:ext cx="2410712" cy="1708666"/>
            <a:chOff x="4419600" y="1752600"/>
            <a:chExt cx="2410712" cy="1708666"/>
          </a:xfrm>
        </p:grpSpPr>
        <p:sp>
          <p:nvSpPr>
            <p:cNvPr id="88" name="אליפסה 8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1" name="TextBox 9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91" name="TextBox 9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92" name="TextBox 9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7"/>
                  <a:stretch>
                    <a:fillRect r="-47368"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93" name="TextBox 9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8"/>
                  <a:stretch>
                    <a:fillRect r="-23810" b="-7813"/>
                  </a:stretch>
                </a:blipFill>
              </p:spPr>
              <p:txBody>
                <a:bodyPr/>
                <a:lstStyle/>
                <a:p>
                  <a:r>
                    <a:rPr lang="he-IL">
                      <a:noFill/>
                    </a:rPr>
                    <a:t> </a:t>
                  </a:r>
                </a:p>
              </p:txBody>
            </p:sp>
          </mc:Fallback>
        </mc:AlternateContent>
      </p:grpSp>
      <p:sp>
        <p:nvSpPr>
          <p:cNvPr id="94" name="כפל 93"/>
          <p:cNvSpPr/>
          <p:nvPr/>
        </p:nvSpPr>
        <p:spPr>
          <a:xfrm>
            <a:off x="5816898" y="2098066"/>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6" name="מחבר ישר 95"/>
          <p:cNvCxnSpPr>
            <a:stCxn id="89" idx="7"/>
          </p:cNvCxnSpPr>
          <p:nvPr/>
        </p:nvCxnSpPr>
        <p:spPr>
          <a:xfrm flipV="1">
            <a:off x="4957322" y="1879811"/>
            <a:ext cx="2051088" cy="7188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7010400" y="1524000"/>
                <a:ext cx="1600200" cy="46839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e>
                      </m:acc>
                      <m:r>
                        <a:rPr lang="en-US" b="0" i="1" smtClean="0">
                          <a:latin typeface="Cambria Math"/>
                        </a:rPr>
                        <m:t>=</m:t>
                      </m:r>
                      <m:r>
                        <a:rPr lang="en-US" b="0" i="1" smtClean="0">
                          <a:latin typeface="Cambria Math"/>
                        </a:rPr>
                        <m:t>2</m:t>
                      </m:r>
                      <m:acc>
                        <m:accPr>
                          <m:chr m:val="⃗"/>
                          <m:ctrlPr>
                            <a:rPr lang="en-US" b="0" i="1" smtClean="0">
                              <a:latin typeface="Cambria Math"/>
                            </a:rPr>
                          </m:ctrlPr>
                        </m:accPr>
                        <m:e>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𝑃</m:t>
                                  </m:r>
                                </m:e>
                                <m:sub>
                                  <m:r>
                                    <a:rPr lang="en-US" b="0" i="1" smtClean="0">
                                      <a:latin typeface="Cambria Math"/>
                                    </a:rPr>
                                    <m:t>𝑖</m:t>
                                  </m:r>
                                </m:sub>
                              </m:sSub>
                            </m:e>
                          </m:acc>
                          <m:r>
                            <a:rPr lang="en-US" b="0" i="1" smtClean="0">
                              <a:latin typeface="Cambria Math"/>
                            </a:rPr>
                            <m:t>𝑀</m:t>
                          </m:r>
                        </m:e>
                      </m:acc>
                    </m:oMath>
                  </m:oMathPara>
                </a14:m>
                <a:endParaRPr lang="he-IL" dirty="0"/>
              </a:p>
            </p:txBody>
          </p:sp>
        </mc:Choice>
        <mc:Fallback xmlns="">
          <p:sp>
            <p:nvSpPr>
              <p:cNvPr id="98" name="TextBox 97"/>
              <p:cNvSpPr txBox="1">
                <a:spLocks noRot="1" noChangeAspect="1" noMove="1" noResize="1" noEditPoints="1" noAdjustHandles="1" noChangeArrowheads="1" noChangeShapeType="1" noTextEdit="1"/>
              </p:cNvSpPr>
              <p:nvPr/>
            </p:nvSpPr>
            <p:spPr>
              <a:xfrm>
                <a:off x="7010400" y="1524000"/>
                <a:ext cx="1600200" cy="468398"/>
              </a:xfrm>
              <a:prstGeom prst="rect">
                <a:avLst/>
              </a:prstGeom>
              <a:blipFill rotWithShape="1">
                <a:blip r:embed="rId9"/>
                <a:stretch>
                  <a:fillRect b="-5195"/>
                </a:stretch>
              </a:blipFill>
            </p:spPr>
            <p:txBody>
              <a:bodyPr/>
              <a:lstStyle/>
              <a:p>
                <a:r>
                  <a:rPr lang="he-IL">
                    <a:noFill/>
                  </a:rPr>
                  <a:t> </a:t>
                </a:r>
              </a:p>
            </p:txBody>
          </p:sp>
        </mc:Fallback>
      </mc:AlternateContent>
      <p:sp>
        <p:nvSpPr>
          <p:cNvPr id="99" name="אליפסה 98"/>
          <p:cNvSpPr/>
          <p:nvPr/>
        </p:nvSpPr>
        <p:spPr>
          <a:xfrm>
            <a:off x="7054800" y="17970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מציין מיקום תוכן 2"/>
          <p:cNvSpPr txBox="1">
            <a:spLocks/>
          </p:cNvSpPr>
          <p:nvPr/>
        </p:nvSpPr>
        <p:spPr>
          <a:xfrm>
            <a:off x="304800" y="3810000"/>
            <a:ext cx="8153400" cy="533400"/>
          </a:xfrm>
          <a:prstGeom prst="rect">
            <a:avLst/>
          </a:prstGeom>
        </p:spPr>
        <p:txBody>
          <a:bodyPr vert="horz" lIns="91440" tIns="45720" rIns="91440" bIns="45720" rtlCol="1">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rgbClr val="002060"/>
                </a:solidFill>
              </a:rPr>
              <a:t>In the Riemannian space, we can use the parallel definitions from the last slide:</a:t>
            </a:r>
          </a:p>
          <a:p>
            <a:pPr marL="0" indent="0" algn="just">
              <a:buFont typeface="Arial" panose="020B0604020202020204" pitchFamily="34" charset="0"/>
              <a:buNone/>
            </a:pPr>
            <a:endParaRPr lang="en-US" sz="2000" dirty="0" smtClean="0">
              <a:solidFill>
                <a:srgbClr val="002060"/>
              </a:solidFill>
            </a:endParaRPr>
          </a:p>
          <a:p>
            <a:pPr marL="0" indent="0">
              <a:buFont typeface="Arial" panose="020B0604020202020204" pitchFamily="34" charset="0"/>
              <a:buNone/>
            </a:pPr>
            <a:endParaRPr lang="he-IL" sz="2000" dirty="0"/>
          </a:p>
        </p:txBody>
      </p:sp>
      <mc:AlternateContent xmlns:mc="http://schemas.openxmlformats.org/markup-compatibility/2006" xmlns:a14="http://schemas.microsoft.com/office/drawing/2010/main">
        <mc:Choice Requires="a14">
          <p:sp>
            <p:nvSpPr>
              <p:cNvPr id="101" name="TextBox 100"/>
              <p:cNvSpPr txBox="1"/>
              <p:nvPr/>
            </p:nvSpPr>
            <p:spPr>
              <a:xfrm>
                <a:off x="762000" y="4343400"/>
                <a:ext cx="7620000" cy="1022459"/>
              </a:xfrm>
              <a:prstGeom prst="rect">
                <a:avLst/>
              </a:prstGeom>
              <a:noFill/>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𝑀</m:t>
                        </m:r>
                        <m:r>
                          <a:rPr lang="en-US" sz="2400" b="0" i="1" smtClean="0">
                            <a:latin typeface="Cambria Math"/>
                          </a:rPr>
                          <m:t> </m:t>
                        </m:r>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b="0" i="1" smtClean="0">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acc>
                          <m:accPr>
                            <m:chr m:val="⃗"/>
                            <m:ctrlPr>
                              <a:rPr lang="en-US" sz="2400" i="1">
                                <a:latin typeface="Cambria Math"/>
                              </a:rPr>
                            </m:ctrlPr>
                          </m:accPr>
                          <m:e>
                            <m:sSub>
                              <m:sSubPr>
                                <m:ctrlPr>
                                  <a:rPr lang="en-US"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acc>
                              <m:accPr>
                                <m:chr m:val="̅"/>
                                <m:ctrlPr>
                                  <a:rPr lang="en-US" sz="2400" i="1">
                                    <a:latin typeface="Cambria Math"/>
                                  </a:rPr>
                                </m:ctrlPr>
                              </m:accPr>
                              <m:e>
                                <m:r>
                                  <a:rPr lang="en-US" sz="2400" i="1">
                                    <a:latin typeface="Cambria Math"/>
                                  </a:rPr>
                                  <m:t>𝑃</m:t>
                                </m:r>
                              </m:e>
                            </m:acc>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i="1">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sSub>
                          <m:sSubPr>
                            <m:ctrlPr>
                              <a:rPr lang="en-US" sz="2400" i="1" smtClean="0">
                                <a:latin typeface="Cambria Math"/>
                              </a:rPr>
                            </m:ctrlPr>
                          </m:sSubPr>
                          <m:e>
                            <m:r>
                              <a:rPr lang="en-US" sz="2400" b="0" i="1" smtClean="0">
                                <a:latin typeface="Cambria Math"/>
                              </a:rPr>
                              <m:t>𝐿𝑜𝑔</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acc>
                          <m:accPr>
                            <m:chr m:val="̅"/>
                            <m:ctrlPr>
                              <a:rPr lang="en-US" sz="2400" i="1">
                                <a:latin typeface="Cambria Math"/>
                              </a:rPr>
                            </m:ctrlPr>
                          </m:accPr>
                          <m:e>
                            <m:r>
                              <a:rPr lang="en-US" sz="2400" i="1">
                                <a:latin typeface="Cambria Math"/>
                              </a:rPr>
                              <m:t>𝑃</m:t>
                            </m:r>
                          </m:e>
                        </m:acc>
                      </m:e>
                    </m:d>
                  </m:oMath>
                </a14:m>
                <a:r>
                  <a:rPr lang="en-US" sz="2400" dirty="0" smtClean="0"/>
                  <a:t> </a:t>
                </a:r>
                <a:endParaRPr lang="he-IL" sz="2400" dirty="0"/>
              </a:p>
              <a:p>
                <a:endParaRPr lang="he-IL"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62000" y="4343400"/>
                <a:ext cx="7620000" cy="1022459"/>
              </a:xfrm>
              <a:prstGeom prst="rect">
                <a:avLst/>
              </a:prstGeom>
              <a:blipFill rotWithShape="1">
                <a:blip r:embed="rId10"/>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02" name="TextBox 101"/>
              <p:cNvSpPr txBox="1"/>
              <p:nvPr/>
            </p:nvSpPr>
            <p:spPr>
              <a:xfrm>
                <a:off x="764006" y="5365858"/>
                <a:ext cx="5840556" cy="652053"/>
              </a:xfrm>
              <a:prstGeom prst="rect">
                <a:avLst/>
              </a:prstGeom>
              <a:noFill/>
              <a:ln>
                <a:solidFill>
                  <a:schemeClr val="tx1"/>
                </a:solidFill>
              </a:ln>
            </p:spPr>
            <p:txBody>
              <a:bodyPr wrap="square" rtlCol="1">
                <a:spAutoFit/>
              </a:bodyPr>
              <a:lstStyle/>
              <a:p>
                <a:pPr algn="just"/>
                <a14:m>
                  <m:oMath xmlns:m="http://schemas.openxmlformats.org/officeDocument/2006/math">
                    <m:sSub>
                      <m:sSubPr>
                        <m:ctrlPr>
                          <a:rPr lang="he-IL" sz="2400" i="1" smtClean="0">
                            <a:latin typeface="Cambria Math"/>
                          </a:rPr>
                        </m:ctrlPr>
                      </m:sSubPr>
                      <m:e>
                        <m:acc>
                          <m:accPr>
                            <m:chr m:val="̃"/>
                            <m:ctrlPr>
                              <a:rPr lang="he-IL" sz="2400" i="1" smtClean="0">
                                <a:latin typeface="Cambria Math"/>
                              </a:rPr>
                            </m:ctrlPr>
                          </m:accPr>
                          <m:e>
                            <m:sSub>
                              <m:sSubPr>
                                <m:ctrlPr>
                                  <a:rPr lang="he-IL"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e>
                        </m:acc>
                        <m:r>
                          <a:rPr lang="en-US" sz="2400" b="0" i="1" smtClean="0">
                            <a:latin typeface="Cambria Math"/>
                          </a:rPr>
                          <m:t> </m:t>
                        </m:r>
                        <m:r>
                          <a:rPr lang="en-US" sz="2400" i="1">
                            <a:latin typeface="Cambria Math"/>
                          </a:rPr>
                          <m:t>= </m:t>
                        </m:r>
                        <m:r>
                          <a:rPr lang="en-US" sz="2400" i="1">
                            <a:latin typeface="Cambria Math"/>
                          </a:rPr>
                          <m:t>𝐸𝑥𝑝</m:t>
                        </m:r>
                      </m:e>
                      <m:sub>
                        <m:acc>
                          <m:accPr>
                            <m:chr m:val="̅"/>
                            <m:ctrlPr>
                              <a:rPr lang="en-US" sz="2400" i="1" smtClean="0">
                                <a:latin typeface="Cambria Math"/>
                              </a:rPr>
                            </m:ctrlPr>
                          </m:accPr>
                          <m:e>
                            <m:r>
                              <a:rPr lang="en-US" sz="2400" b="0" i="1" smtClean="0">
                                <a:latin typeface="Cambria Math"/>
                              </a:rPr>
                              <m:t>𝑃</m:t>
                            </m:r>
                          </m:e>
                        </m:acc>
                      </m:sub>
                    </m:sSub>
                    <m:d>
                      <m:dPr>
                        <m:ctrlPr>
                          <a:rPr lang="en-US" sz="2400" b="0" i="1" smtClean="0">
                            <a:latin typeface="Cambria Math"/>
                          </a:rPr>
                        </m:ctrlPr>
                      </m:dPr>
                      <m:e>
                        <m:r>
                          <a:rPr lang="en-US" sz="2400" i="1">
                            <a:latin typeface="Cambria Math"/>
                          </a:rPr>
                          <m:t>2</m:t>
                        </m:r>
                        <m:acc>
                          <m:accPr>
                            <m:chr m:val="⃗"/>
                            <m:ctrlPr>
                              <a:rPr lang="en-US" sz="2400" i="1">
                                <a:latin typeface="Cambria Math"/>
                              </a:rPr>
                            </m:ctrlPr>
                          </m:accPr>
                          <m:e>
                            <m:acc>
                              <m:accPr>
                                <m:chr m:val="̅"/>
                                <m:ctrlPr>
                                  <a:rPr lang="en-US" sz="2400" i="1">
                                    <a:latin typeface="Cambria Math"/>
                                  </a:rPr>
                                </m:ctrlPr>
                              </m:accPr>
                              <m:e>
                                <m:sSub>
                                  <m:sSubPr>
                                    <m:ctrlPr>
                                      <a:rPr lang="en-US" sz="2400" i="1">
                                        <a:latin typeface="Cambria Math"/>
                                      </a:rPr>
                                    </m:ctrlPr>
                                  </m:sSubPr>
                                  <m:e>
                                    <m:r>
                                      <a:rPr lang="en-US" sz="2400" i="1">
                                        <a:latin typeface="Cambria Math"/>
                                      </a:rPr>
                                      <m:t>𝑃</m:t>
                                    </m:r>
                                  </m:e>
                                  <m:sub>
                                    <m:r>
                                      <a:rPr lang="en-US" sz="2400" i="1">
                                        <a:latin typeface="Cambria Math"/>
                                      </a:rPr>
                                      <m:t>𝑖</m:t>
                                    </m:r>
                                  </m:sub>
                                </m:sSub>
                              </m:e>
                            </m:acc>
                            <m:r>
                              <a:rPr lang="en-US" sz="2400" i="1">
                                <a:latin typeface="Cambria Math"/>
                              </a:rPr>
                              <m:t>𝑀</m:t>
                            </m:r>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acc>
                          <m:accPr>
                            <m:chr m:val="̅"/>
                            <m:ctrlPr>
                              <a:rPr lang="en-US" sz="2400" i="1">
                                <a:latin typeface="Cambria Math"/>
                              </a:rPr>
                            </m:ctrlPr>
                          </m:accPr>
                          <m:e>
                            <m:r>
                              <a:rPr lang="en-US" sz="2400" i="1">
                                <a:latin typeface="Cambria Math"/>
                              </a:rPr>
                              <m:t>𝑃</m:t>
                            </m:r>
                          </m:e>
                        </m:acc>
                      </m:sub>
                    </m:sSub>
                    <m:d>
                      <m:dPr>
                        <m:ctrlPr>
                          <a:rPr lang="en-US" sz="2400" i="1">
                            <a:latin typeface="Cambria Math"/>
                          </a:rPr>
                        </m:ctrlPr>
                      </m:dPr>
                      <m:e>
                        <m:r>
                          <a:rPr lang="en-US" sz="2400" b="0" i="1" smtClean="0">
                            <a:latin typeface="Cambria Math"/>
                          </a:rPr>
                          <m:t>2</m:t>
                        </m:r>
                        <m:sSub>
                          <m:sSubPr>
                            <m:ctrlPr>
                              <a:rPr lang="en-US" sz="2400" i="1" smtClean="0">
                                <a:latin typeface="Cambria Math"/>
                              </a:rPr>
                            </m:ctrlPr>
                          </m:sSubPr>
                          <m:e>
                            <m:r>
                              <a:rPr lang="en-US" sz="2400" b="0" i="1" smtClean="0">
                                <a:latin typeface="Cambria Math"/>
                              </a:rPr>
                              <m:t>𝐿𝑜𝑔</m:t>
                            </m:r>
                          </m:e>
                          <m:sub>
                            <m:acc>
                              <m:accPr>
                                <m:chr m:val="̅"/>
                                <m:ctrlPr>
                                  <a:rPr lang="en-US" sz="2400" i="1" smtClean="0">
                                    <a:latin typeface="Cambria Math"/>
                                  </a:rPr>
                                </m:ctrlPr>
                              </m:accPr>
                              <m:e>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m:t>
                                    </m:r>
                                  </m:sub>
                                </m:sSub>
                              </m:e>
                            </m:acc>
                          </m:sub>
                        </m:sSub>
                        <m:r>
                          <a:rPr lang="en-US" sz="2400" b="0" i="1" smtClean="0">
                            <a:latin typeface="Cambria Math"/>
                          </a:rPr>
                          <m:t>𝑀</m:t>
                        </m:r>
                      </m:e>
                    </m:d>
                  </m:oMath>
                </a14:m>
                <a:r>
                  <a:rPr lang="en-US" sz="2400" dirty="0" smtClean="0"/>
                  <a:t> </a:t>
                </a:r>
                <a:endParaRPr lang="he-IL" sz="2400" dirty="0"/>
              </a:p>
            </p:txBody>
          </p:sp>
        </mc:Choice>
        <mc:Fallback>
          <p:sp>
            <p:nvSpPr>
              <p:cNvPr id="102" name="TextBox 101"/>
              <p:cNvSpPr txBox="1">
                <a:spLocks noRot="1" noChangeAspect="1" noMove="1" noResize="1" noEditPoints="1" noAdjustHandles="1" noChangeArrowheads="1" noChangeShapeType="1" noTextEdit="1"/>
              </p:cNvSpPr>
              <p:nvPr/>
            </p:nvSpPr>
            <p:spPr>
              <a:xfrm>
                <a:off x="764006" y="5365858"/>
                <a:ext cx="5840556" cy="652053"/>
              </a:xfrm>
              <a:prstGeom prst="rect">
                <a:avLst/>
              </a:prstGeom>
              <a:blipFill rotWithShape="1">
                <a:blip r:embed="rId11"/>
                <a:stretch>
                  <a:fillRect/>
                </a:stretch>
              </a:blipFill>
              <a:ln>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5783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par>
                                <p:cTn id="19" presetID="10"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94" grpId="0" animBg="1"/>
      <p:bldP spid="98" grpId="0"/>
      <p:bldP spid="99" grpId="0" animBg="1"/>
      <p:bldP spid="100" grpId="0"/>
      <p:bldP spid="101" grpId="0"/>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Goals</a:t>
            </a:r>
          </a:p>
          <a:p>
            <a:r>
              <a:rPr lang="en-US" dirty="0" smtClean="0">
                <a:solidFill>
                  <a:srgbClr val="002060"/>
                </a:solidFill>
              </a:rPr>
              <a:t>Overview project process</a:t>
            </a:r>
          </a:p>
          <a:p>
            <a:r>
              <a:rPr lang="en-US" dirty="0">
                <a:solidFill>
                  <a:srgbClr val="002060"/>
                </a:solidFill>
              </a:rPr>
              <a:t>Results</a:t>
            </a:r>
            <a:endParaRPr lang="en-US" dirty="0" smtClean="0">
              <a:solidFill>
                <a:srgbClr val="002060"/>
              </a:solidFill>
            </a:endParaRPr>
          </a:p>
          <a:p>
            <a:r>
              <a:rPr lang="en-US" dirty="0" smtClean="0">
                <a:solidFill>
                  <a:srgbClr val="002060"/>
                </a:solidFill>
              </a:rPr>
              <a:t>Conclusion</a:t>
            </a:r>
          </a:p>
          <a:p>
            <a:r>
              <a:rPr lang="en-US" dirty="0">
                <a:solidFill>
                  <a:srgbClr val="002060"/>
                </a:solidFill>
              </a:rPr>
              <a:t>Future Work</a:t>
            </a:r>
            <a:endParaRPr lang="en-US" dirty="0" smtClean="0">
              <a:solidFill>
                <a:srgbClr val="002060"/>
              </a:solidFill>
            </a:endParaRPr>
          </a:p>
          <a:p>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a:t>
            </a:r>
            <a:r>
              <a:rPr lang="en-US" dirty="0" smtClean="0">
                <a:solidFill>
                  <a:srgbClr val="002060"/>
                </a:solidFill>
              </a:rPr>
              <a:t>all the </a:t>
            </a:r>
            <a:r>
              <a:rPr lang="en-US" sz="2800" dirty="0">
                <a:solidFill>
                  <a:srgbClr val="002060"/>
                </a:solidFill>
              </a:rPr>
              <a:t>Riemannian </a:t>
            </a:r>
            <a:r>
              <a:rPr lang="en-US" sz="2800" dirty="0" smtClean="0">
                <a:solidFill>
                  <a:srgbClr val="002060"/>
                </a:solidFill>
              </a:rPr>
              <a:t>means</a:t>
            </a:r>
            <a:r>
              <a:rPr lang="en-US" sz="3600" dirty="0" smtClean="0">
                <a:solidFill>
                  <a:srgbClr val="002060"/>
                </a:solidFill>
              </a:rPr>
              <a:t>. </a:t>
            </a:r>
            <a:endParaRPr lang="en-US" sz="3600" dirty="0">
              <a:solidFill>
                <a:srgbClr val="002060"/>
              </a:solidFill>
            </a:endParaRPr>
          </a:p>
          <a:p>
            <a:pPr marL="0" indent="0">
              <a:buNone/>
            </a:pPr>
            <a:r>
              <a:rPr lang="en-US" dirty="0" smtClean="0">
                <a:solidFill>
                  <a:srgbClr val="002060"/>
                </a:solidFill>
              </a:rPr>
              <a:t> </a:t>
            </a:r>
          </a:p>
          <a:p>
            <a:pPr marL="0" indent="0">
              <a:buNone/>
            </a:pPr>
            <a:r>
              <a:rPr lang="en-US" dirty="0" smtClean="0">
                <a:solidFill>
                  <a:srgbClr val="002060"/>
                </a:solidFill>
              </a:rPr>
              <a:t>Data set: all healthy subjects, all stimulus: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0" y="2590800"/>
            <a:ext cx="4030120" cy="302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120" y="2716589"/>
            <a:ext cx="5494880" cy="290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28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57200"/>
            <a:ext cx="8229600" cy="609600"/>
          </a:xfrm>
        </p:spPr>
        <p:txBody>
          <a:bodyPr/>
          <a:lstStyle/>
          <a:p>
            <a:pPr marL="0" indent="0">
              <a:buNone/>
            </a:pPr>
            <a:r>
              <a:rPr lang="en-US" dirty="0" smtClean="0">
                <a:solidFill>
                  <a:srgbClr val="002060"/>
                </a:solidFill>
              </a:rPr>
              <a:t>Parallel transport – before and after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96" y="1824937"/>
            <a:ext cx="2661025" cy="199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861" y="1877514"/>
            <a:ext cx="3349939" cy="200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893399"/>
            <a:ext cx="2650156" cy="1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4098926"/>
            <a:ext cx="2929384" cy="21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4175125"/>
            <a:ext cx="391582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9400" y="4169694"/>
            <a:ext cx="2715582" cy="203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1158" y="990600"/>
            <a:ext cx="8458200" cy="1015663"/>
          </a:xfrm>
          <a:prstGeom prst="rect">
            <a:avLst/>
          </a:prstGeom>
          <a:noFill/>
        </p:spPr>
        <p:txBody>
          <a:bodyPr wrap="square" rtlCol="1">
            <a:spAutoFit/>
          </a:bodyPr>
          <a:lstStyle/>
          <a:p>
            <a:pPr algn="just">
              <a:spcBef>
                <a:spcPct val="20000"/>
              </a:spcBef>
            </a:pPr>
            <a:r>
              <a:rPr lang="en-US" sz="14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sz="1600" dirty="0" smtClean="0"/>
              <a:t> </a:t>
            </a:r>
            <a:endParaRPr lang="he-IL" sz="1600" dirty="0"/>
          </a:p>
        </p:txBody>
      </p:sp>
    </p:spTree>
    <p:extLst>
      <p:ext uri="{BB962C8B-B14F-4D97-AF65-F5344CB8AC3E}">
        <p14:creationId xmlns:p14="http://schemas.microsoft.com/office/powerpoint/2010/main" val="36070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23</a:t>
            </a:fld>
            <a:endParaRPr 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6" name="תמונה 5"/>
          <p:cNvPicPr/>
          <p:nvPr/>
        </p:nvPicPr>
        <p:blipFill>
          <a:blip r:embed="rId2"/>
          <a:stretch>
            <a:fillRect/>
          </a:stretch>
        </p:blipFill>
        <p:spPr>
          <a:xfrm>
            <a:off x="5257800" y="3287582"/>
            <a:ext cx="3352800" cy="3238500"/>
          </a:xfrm>
          <a:prstGeom prst="rect">
            <a:avLst/>
          </a:prstGeom>
        </p:spPr>
      </p:pic>
      <p:pic>
        <p:nvPicPr>
          <p:cNvPr id="7" name="תמונה 6"/>
          <p:cNvPicPr/>
          <p:nvPr/>
        </p:nvPicPr>
        <p:blipFill>
          <a:blip r:embed="rId3"/>
          <a:stretch>
            <a:fillRect/>
          </a:stretch>
        </p:blipFill>
        <p:spPr>
          <a:xfrm>
            <a:off x="5676900" y="1457425"/>
            <a:ext cx="2514600" cy="1600200"/>
          </a:xfrm>
          <a:prstGeom prst="rect">
            <a:avLst/>
          </a:prstGeom>
        </p:spPr>
      </p:pic>
      <p:graphicFrame>
        <p:nvGraphicFramePr>
          <p:cNvPr id="8" name="Table 2">
            <a:extLst>
              <a:ext uri="{FF2B5EF4-FFF2-40B4-BE49-F238E27FC236}">
                <a16:creationId xmlns="" xmlns:a16="http://schemas.microsoft.com/office/drawing/2014/main"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 xmlns:a16="http://schemas.microsoft.com/office/drawing/2014/main" val="1295270483"/>
                    </a:ext>
                  </a:extLst>
                </a:gridCol>
                <a:gridCol w="914400">
                  <a:extLst>
                    <a:ext uri="{9D8B030D-6E8A-4147-A177-3AD203B41FA5}">
                      <a16:colId xmlns="" xmlns:a16="http://schemas.microsoft.com/office/drawing/2014/main" val="2522856029"/>
                    </a:ext>
                  </a:extLst>
                </a:gridCol>
                <a:gridCol w="914400">
                  <a:extLst>
                    <a:ext uri="{9D8B030D-6E8A-4147-A177-3AD203B41FA5}">
                      <a16:colId xmlns="" xmlns:a16="http://schemas.microsoft.com/office/drawing/2014/main"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162800" cy="1143000"/>
          </a:xfrm>
        </p:spPr>
        <p:txBody>
          <a:bodyPr>
            <a:noAutofit/>
          </a:bodyPr>
          <a:lstStyle/>
          <a:p>
            <a:r>
              <a:rPr lang="en-US" sz="2000" dirty="0" smtClean="0">
                <a:solidFill>
                  <a:srgbClr val="002060"/>
                </a:solidFill>
              </a:rPr>
              <a:t>A series of tests performed on subjects C01, C02</a:t>
            </a:r>
            <a:br>
              <a:rPr lang="en-US" sz="2000" dirty="0" smtClean="0">
                <a:solidFill>
                  <a:srgbClr val="002060"/>
                </a:solidFill>
              </a:rPr>
            </a:br>
            <a:r>
              <a:rPr lang="en-US" sz="2000" dirty="0" smtClean="0">
                <a:solidFill>
                  <a:srgbClr val="002060"/>
                </a:solidFill>
              </a:rPr>
              <a:t>stimulus 1, 3, 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4191000" cy="314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52" y="4056400"/>
            <a:ext cx="4779198" cy="280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98" y="914400"/>
            <a:ext cx="4072802" cy="305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967788"/>
            <a:ext cx="476922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C01, C02</a:t>
            </a:r>
            <a:br>
              <a:rPr lang="en-US" sz="2000" dirty="0" smtClean="0">
                <a:solidFill>
                  <a:srgbClr val="002060"/>
                </a:solidFill>
              </a:rPr>
            </a:br>
            <a:r>
              <a:rPr lang="en-US" sz="2000" dirty="0" smtClean="0">
                <a:solidFill>
                  <a:srgbClr val="002060"/>
                </a:solidFill>
              </a:rPr>
              <a:t>stimulus 1, 3, 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5156412"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43200"/>
            <a:ext cx="4311246"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70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C04,C05,C06,S01,S02,S04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875" y="1163334"/>
            <a:ext cx="3503166" cy="26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145" y="3886200"/>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17" y="3946797"/>
            <a:ext cx="3578225" cy="268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7" y="1006507"/>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45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174" y="3903663"/>
            <a:ext cx="365905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1250552"/>
            <a:ext cx="3504628" cy="262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93515"/>
            <a:ext cx="3721545"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903663"/>
            <a:ext cx="365905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89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600200"/>
            <a:ext cx="8458200" cy="4419600"/>
          </a:xfrm>
        </p:spPr>
        <p:txBody>
          <a:bodyPr>
            <a:noAutofit/>
          </a:bodyPr>
          <a:lstStyle/>
          <a:p>
            <a:pPr marL="0" indent="0" algn="just">
              <a:buNone/>
            </a:pPr>
            <a:r>
              <a:rPr lang="en-US" sz="2300" dirty="0" smtClean="0">
                <a:solidFill>
                  <a:srgbClr val="002060"/>
                </a:solidFill>
              </a:rPr>
              <a:t>Brain injury is the </a:t>
            </a:r>
            <a:r>
              <a:rPr lang="en-US" sz="2300" dirty="0">
                <a:solidFill>
                  <a:srgbClr val="002060"/>
                </a:solidFill>
              </a:rPr>
              <a:t>leading cause of death in hospitalized children </a:t>
            </a:r>
            <a:r>
              <a:rPr lang="en-US" sz="2300" dirty="0" smtClean="0">
                <a:solidFill>
                  <a:srgbClr val="002060"/>
                </a:solidFill>
              </a:rPr>
              <a:t>(Moreau </a:t>
            </a:r>
            <a:r>
              <a:rPr lang="en-US" sz="2300" dirty="0">
                <a:solidFill>
                  <a:srgbClr val="002060"/>
                </a:solidFill>
              </a:rPr>
              <a:t>et al., </a:t>
            </a:r>
            <a:r>
              <a:rPr lang="en-US" sz="2300" dirty="0" smtClean="0">
                <a:solidFill>
                  <a:srgbClr val="002060"/>
                </a:solidFill>
              </a:rPr>
              <a:t>2013).</a:t>
            </a:r>
          </a:p>
          <a:p>
            <a:pPr algn="just"/>
            <a:endParaRPr lang="en-US" sz="2300" dirty="0" smtClean="0">
              <a:solidFill>
                <a:srgbClr val="002060"/>
              </a:solidFill>
            </a:endParaRPr>
          </a:p>
          <a:p>
            <a:pPr marL="0" indent="0" algn="just">
              <a:buNone/>
            </a:pPr>
            <a:r>
              <a:rPr lang="en-US" sz="2300" b="1" dirty="0">
                <a:solidFill>
                  <a:srgbClr val="002060"/>
                </a:solidFill>
              </a:rPr>
              <a:t>Problem: </a:t>
            </a:r>
            <a:r>
              <a:rPr lang="en-US" sz="2300" dirty="0" smtClean="0">
                <a:solidFill>
                  <a:srgbClr val="002060"/>
                </a:solidFill>
              </a:rPr>
              <a:t>Popular modalities for </a:t>
            </a:r>
            <a:r>
              <a:rPr lang="en-US" sz="2300" dirty="0">
                <a:solidFill>
                  <a:srgbClr val="002060"/>
                </a:solidFill>
              </a:rPr>
              <a:t>brain imaging such as MRI </a:t>
            </a:r>
            <a:r>
              <a:rPr lang="en-US" sz="2300" dirty="0" smtClean="0">
                <a:solidFill>
                  <a:srgbClr val="002060"/>
                </a:solidFill>
              </a:rPr>
              <a:t>or CT </a:t>
            </a:r>
            <a:r>
              <a:rPr lang="en-US" sz="2300" dirty="0">
                <a:solidFill>
                  <a:srgbClr val="002060"/>
                </a:solidFill>
              </a:rPr>
              <a:t>are </a:t>
            </a:r>
            <a:r>
              <a:rPr lang="en-US" sz="2300" dirty="0" smtClean="0">
                <a:solidFill>
                  <a:srgbClr val="002060"/>
                </a:solidFill>
              </a:rPr>
              <a:t>not always feasible or available at early stages of </a:t>
            </a:r>
            <a:r>
              <a:rPr lang="en-US" sz="2300" dirty="0">
                <a:solidFill>
                  <a:srgbClr val="002060"/>
                </a:solidFill>
              </a:rPr>
              <a:t>the </a:t>
            </a:r>
            <a:r>
              <a:rPr lang="en-US" sz="2300" dirty="0" smtClean="0">
                <a:solidFill>
                  <a:srgbClr val="002060"/>
                </a:solidFill>
              </a:rPr>
              <a:t>illness.</a:t>
            </a:r>
          </a:p>
          <a:p>
            <a:pPr marL="0" indent="0" algn="just">
              <a:buNone/>
            </a:pPr>
            <a:endParaRPr lang="en-US" sz="2300" b="1" dirty="0">
              <a:solidFill>
                <a:srgbClr val="002060"/>
              </a:solidFill>
            </a:endParaRPr>
          </a:p>
          <a:p>
            <a:pPr marL="0" indent="0" algn="just">
              <a:buNone/>
            </a:pPr>
            <a:r>
              <a:rPr lang="en-US" sz="2300" b="1" dirty="0" smtClean="0">
                <a:solidFill>
                  <a:srgbClr val="002060"/>
                </a:solidFill>
              </a:rPr>
              <a:t>Goal</a:t>
            </a:r>
            <a:r>
              <a:rPr lang="en-US" sz="2300" b="1" dirty="0">
                <a:solidFill>
                  <a:srgbClr val="002060"/>
                </a:solidFill>
              </a:rPr>
              <a:t>: </a:t>
            </a:r>
            <a:r>
              <a:rPr lang="en-US" sz="2300" dirty="0">
                <a:solidFill>
                  <a:srgbClr val="002060"/>
                </a:solidFill>
              </a:rPr>
              <a:t>Provide a system that can be applied at the bedside of critically-ill patients ,detect the neurological injury, aid in guiding therapy and improve outcomes.</a:t>
            </a:r>
            <a:endParaRPr lang="he-IL" sz="2300" dirty="0">
              <a:solidFill>
                <a:srgbClr val="002060"/>
              </a:solidFill>
            </a:endParaRPr>
          </a:p>
          <a:p>
            <a:pPr marL="0" indent="0" algn="just">
              <a:buNone/>
            </a:pPr>
            <a:endParaRPr lang="en-US" sz="2300" dirty="0" smtClean="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740" y="4020526"/>
            <a:ext cx="4351810" cy="249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020526"/>
            <a:ext cx="3276600" cy="245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69311"/>
            <a:ext cx="3505200" cy="262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321231"/>
            <a:ext cx="3600491" cy="269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15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C03, C04,C05,S01,S02,S04</a:t>
            </a:r>
            <a:br>
              <a:rPr lang="en-US" sz="2000" dirty="0" smtClean="0">
                <a:solidFill>
                  <a:srgbClr val="002060"/>
                </a:solidFill>
              </a:rPr>
            </a:br>
            <a:r>
              <a:rPr lang="en-US" sz="2000" dirty="0" smtClean="0">
                <a:solidFill>
                  <a:srgbClr val="002060"/>
                </a:solidFill>
              </a:rPr>
              <a:t>stimulus 2, 3, 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45" y="1219200"/>
            <a:ext cx="4114800" cy="269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13" y="3886200"/>
            <a:ext cx="4533900" cy="255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01737"/>
            <a:ext cx="4378790"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974066"/>
            <a:ext cx="4619346"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0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Repeat the project goal in other words</a:t>
            </a:r>
          </a:p>
          <a:p>
            <a:pPr lvl="1"/>
            <a:r>
              <a:rPr lang="en-US" dirty="0" smtClean="0">
                <a:solidFill>
                  <a:srgbClr val="002060"/>
                </a:solidFill>
              </a:rPr>
              <a:t>Have you achieved the goal? (if not, this is ok and you have to explain why)</a:t>
            </a:r>
          </a:p>
          <a:p>
            <a:r>
              <a:rPr lang="en-US" dirty="0" smtClean="0">
                <a:solidFill>
                  <a:srgbClr val="002060"/>
                </a:solidFill>
              </a:rPr>
              <a:t>Summarize your results</a:t>
            </a:r>
          </a:p>
          <a:p>
            <a:r>
              <a:rPr lang="en-US" dirty="0" smtClean="0">
                <a:solidFill>
                  <a:srgbClr val="002060"/>
                </a:solidFill>
              </a:rPr>
              <a:t>Emphasize original contribution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Suggestions for continuation of your work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855" y="1143000"/>
            <a:ext cx="8467165" cy="838200"/>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Electroencephalography (EEG) </a:t>
            </a:r>
            <a:r>
              <a:rPr lang="en-US" sz="2300" dirty="0" smtClean="0">
                <a:solidFill>
                  <a:srgbClr val="002060"/>
                </a:solidFill>
              </a:rPr>
              <a:t> monitoring</a:t>
            </a:r>
          </a:p>
          <a:p>
            <a:pPr marL="0" indent="0" algn="just">
              <a:buNone/>
            </a:pPr>
            <a:endParaRPr lang="en-US" sz="23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
        <p:nvSpPr>
          <p:cNvPr id="4" name="TextBox 3"/>
          <p:cNvSpPr txBox="1"/>
          <p:nvPr/>
        </p:nvSpPr>
        <p:spPr>
          <a:xfrm>
            <a:off x="481464" y="1981200"/>
            <a:ext cx="8357736" cy="1446550"/>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a:solidFill>
                  <a:srgbClr val="002060"/>
                </a:solidFill>
              </a:rPr>
              <a:t>Measures voltage fluctuations resulting from ionic current within the neurons of the brain.</a:t>
            </a:r>
          </a:p>
          <a:p>
            <a:pPr marL="342900" indent="-342900" algn="just">
              <a:spcBef>
                <a:spcPct val="20000"/>
              </a:spcBef>
              <a:buFont typeface="Arial" panose="020B0604020202020204" pitchFamily="34" charset="0"/>
              <a:buChar char="•"/>
            </a:pPr>
            <a:r>
              <a:rPr lang="en-US" sz="2000" dirty="0">
                <a:solidFill>
                  <a:srgbClr val="002060"/>
                </a:solidFill>
              </a:rPr>
              <a:t>Noninvasive, with the electrodes placed along the scalp. </a:t>
            </a:r>
            <a:endParaRPr lang="en-US" sz="2000" dirty="0" smtClean="0">
              <a:solidFill>
                <a:srgbClr val="002060"/>
              </a:solidFill>
            </a:endParaRPr>
          </a:p>
          <a:p>
            <a:pPr marL="342900" indent="-342900" algn="just">
              <a:spcBef>
                <a:spcPct val="20000"/>
              </a:spcBef>
              <a:buFont typeface="Arial" panose="020B0604020202020204" pitchFamily="34" charset="0"/>
              <a:buChar char="•"/>
            </a:pPr>
            <a:r>
              <a:rPr lang="en-US" sz="2000" dirty="0" smtClean="0">
                <a:solidFill>
                  <a:srgbClr val="002060"/>
                </a:solidFill>
              </a:rPr>
              <a:t>Extremely high </a:t>
            </a:r>
            <a:r>
              <a:rPr lang="en-US" sz="2000" dirty="0">
                <a:solidFill>
                  <a:srgbClr val="002060"/>
                </a:solidFill>
              </a:rPr>
              <a:t>time</a:t>
            </a:r>
            <a:r>
              <a:rPr lang="en-US" sz="2000" dirty="0" smtClean="0">
                <a:solidFill>
                  <a:srgbClr val="002060"/>
                </a:solidFill>
              </a:rPr>
              <a:t> resolution.</a:t>
            </a:r>
            <a:endParaRPr lang="he-IL" dirty="0"/>
          </a:p>
        </p:txBody>
      </p:sp>
      <p:pic>
        <p:nvPicPr>
          <p:cNvPr id="1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180" y="3886200"/>
            <a:ext cx="3589020" cy="2694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1464" y="3908554"/>
            <a:ext cx="4768716" cy="2416046"/>
          </a:xfrm>
          <a:prstGeom prst="rect">
            <a:avLst/>
          </a:prstGeom>
          <a:noFill/>
        </p:spPr>
        <p:txBody>
          <a:bodyPr wrap="square" rtlCol="1">
            <a:spAutoFit/>
          </a:bodyPr>
          <a:lstStyle/>
          <a:p>
            <a:pPr algn="just">
              <a:spcBef>
                <a:spcPct val="20000"/>
              </a:spcBef>
            </a:pPr>
            <a:r>
              <a:rPr lang="en-US" sz="2300" b="1" dirty="0">
                <a:solidFill>
                  <a:srgbClr val="002060"/>
                </a:solidFill>
              </a:rPr>
              <a:t>Challenges using EEG:</a:t>
            </a:r>
          </a:p>
          <a:p>
            <a:pPr marL="342900" indent="-342900" algn="just">
              <a:spcBef>
                <a:spcPct val="20000"/>
              </a:spcBef>
              <a:buFont typeface="Arial" panose="020B0604020202020204" pitchFamily="34" charset="0"/>
              <a:buChar char="•"/>
            </a:pPr>
            <a:r>
              <a:rPr lang="en-US" sz="2000" dirty="0">
                <a:solidFill>
                  <a:srgbClr val="002060"/>
                </a:solidFill>
              </a:rPr>
              <a:t>Noise -  causes poor spatial resolution comparing to other methods.</a:t>
            </a:r>
          </a:p>
          <a:p>
            <a:pPr marL="342900" indent="-342900" algn="just">
              <a:spcBef>
                <a:spcPct val="20000"/>
              </a:spcBef>
              <a:buFont typeface="Arial" panose="020B0604020202020204" pitchFamily="34" charset="0"/>
              <a:buChar char="•"/>
            </a:pPr>
            <a:r>
              <a:rPr lang="en-US" sz="2000" dirty="0">
                <a:solidFill>
                  <a:srgbClr val="002060"/>
                </a:solidFill>
              </a:rPr>
              <a:t>Sensitive to </a:t>
            </a:r>
            <a:r>
              <a:rPr lang="en-US" sz="2000" dirty="0" err="1">
                <a:solidFill>
                  <a:srgbClr val="002060"/>
                </a:solidFill>
              </a:rPr>
              <a:t>movment</a:t>
            </a:r>
            <a:r>
              <a:rPr lang="en-US" sz="2000" dirty="0">
                <a:solidFill>
                  <a:srgbClr val="002060"/>
                </a:solidFill>
              </a:rPr>
              <a:t> – since the electrodes are located on the scalp, things like hair or curves in the scalp can damage the signal.</a:t>
            </a:r>
            <a:endParaRPr lang="he-IL" sz="2000" dirty="0">
              <a:solidFill>
                <a:srgbClr val="002060"/>
              </a:solidFill>
            </a:endParaRPr>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Sub - Goals</a:t>
            </a:r>
            <a:endParaRPr lang="he-IL" dirty="0">
              <a:solidFill>
                <a:srgbClr val="002060"/>
              </a:solidFill>
            </a:endParaRPr>
          </a:p>
        </p:txBody>
      </p:sp>
      <p:sp>
        <p:nvSpPr>
          <p:cNvPr id="3" name="Content Placeholder 2"/>
          <p:cNvSpPr>
            <a:spLocks noGrp="1"/>
          </p:cNvSpPr>
          <p:nvPr>
            <p:ph idx="1"/>
          </p:nvPr>
        </p:nvSpPr>
        <p:spPr>
          <a:xfrm>
            <a:off x="457200" y="1600200"/>
            <a:ext cx="8382000" cy="4419600"/>
          </a:xfrm>
        </p:spPr>
        <p:txBody>
          <a:bodyPr>
            <a:noAutofit/>
          </a:bodyPr>
          <a:lstStyle/>
          <a:p>
            <a:pPr marL="457200" indent="-457200" algn="just">
              <a:buFont typeface="+mj-lt"/>
              <a:buAutoNum type="arabicPeriod"/>
            </a:pPr>
            <a:r>
              <a:rPr lang="en-US" sz="2800" dirty="0">
                <a:solidFill>
                  <a:srgbClr val="002060"/>
                </a:solidFill>
              </a:rPr>
              <a:t>Single Shot EEG </a:t>
            </a:r>
            <a:r>
              <a:rPr lang="en-US" sz="2800" dirty="0" smtClean="0">
                <a:solidFill>
                  <a:srgbClr val="002060"/>
                </a:solidFill>
              </a:rPr>
              <a:t>classification</a:t>
            </a:r>
          </a:p>
          <a:p>
            <a:pPr marL="457200" indent="-457200" algn="just">
              <a:buFont typeface="+mj-lt"/>
              <a:buAutoNum type="arabicPeriod"/>
            </a:pPr>
            <a:r>
              <a:rPr lang="en-US" sz="2800" dirty="0" smtClean="0">
                <a:solidFill>
                  <a:srgbClr val="FF0000"/>
                </a:solidFill>
              </a:rPr>
              <a:t>To complete</a:t>
            </a:r>
          </a:p>
          <a:p>
            <a:pPr marL="457200" indent="-457200" algn="just">
              <a:buFont typeface="+mj-lt"/>
              <a:buAutoNum type="arabicPeriod"/>
            </a:pPr>
            <a:r>
              <a:rPr lang="en-US" sz="2800" dirty="0" smtClean="0">
                <a:solidFill>
                  <a:srgbClr val="002060"/>
                </a:solidFill>
              </a:rPr>
              <a:t>Electrodes reduction</a:t>
            </a:r>
            <a:endParaRPr lang="en-US" sz="2800" dirty="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dirty="0"/>
          </a:p>
        </p:txBody>
      </p:sp>
      <p:pic>
        <p:nvPicPr>
          <p:cNvPr id="6" name="Picture 1" descr="תוצאת תמונה עבור ‪10-20 electrode placement‬‏">
            <a:extLst>
              <a:ext uri="{FF2B5EF4-FFF2-40B4-BE49-F238E27FC236}">
                <a16:creationId xmlns:lc="http://schemas.openxmlformats.org/drawingml/2006/lockedCanvas" xmlns:a16="http://schemas.microsoft.com/office/drawing/2014/main" xmlns:xdr="http://schemas.openxmlformats.org/drawingml/2006/spreadsheetDrawing" xmlns="" id="{7DD7956A-D087-42E6-9CC5-EF57BA2565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8043" y="2971800"/>
            <a:ext cx="5113382"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45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smtClean="0">
                <a:solidFill>
                  <a:srgbClr val="002060"/>
                </a:solidFill>
              </a:rPr>
              <a:t>System Diagram</a:t>
            </a:r>
            <a:endParaRPr lang="he-IL" sz="27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a:bodyPr>
          <a:lstStyle/>
          <a:p>
            <a:pPr algn="just"/>
            <a:r>
              <a:rPr lang="en-US" sz="2000" b="1" dirty="0" smtClean="0">
                <a:solidFill>
                  <a:srgbClr val="002060"/>
                </a:solidFill>
              </a:rPr>
              <a:t>Eleven </a:t>
            </a:r>
            <a:r>
              <a:rPr lang="en-US" sz="2000" b="1" dirty="0">
                <a:solidFill>
                  <a:srgbClr val="002060"/>
                </a:solidFill>
              </a:rPr>
              <a:t>healthy volunteers </a:t>
            </a:r>
            <a:r>
              <a:rPr lang="en-US" sz="2000" dirty="0" smtClean="0">
                <a:solidFill>
                  <a:srgbClr val="002060"/>
                </a:solidFill>
              </a:rPr>
              <a:t>ranged </a:t>
            </a:r>
            <a:r>
              <a:rPr lang="en-US" sz="2000" dirty="0">
                <a:solidFill>
                  <a:srgbClr val="002060"/>
                </a:solidFill>
              </a:rPr>
              <a:t>in age from 7 to 16 years (median 12 years</a:t>
            </a:r>
            <a:r>
              <a:rPr lang="en-US" sz="2000" dirty="0" smtClean="0">
                <a:solidFill>
                  <a:srgbClr val="002060"/>
                </a:solidFill>
              </a:rPr>
              <a:t>). </a:t>
            </a:r>
          </a:p>
          <a:p>
            <a:pPr algn="just"/>
            <a:r>
              <a:rPr lang="en-US" sz="2000" b="1" dirty="0" smtClean="0">
                <a:solidFill>
                  <a:srgbClr val="002060"/>
                </a:solidFill>
              </a:rPr>
              <a:t>Five </a:t>
            </a:r>
            <a:r>
              <a:rPr lang="en-US" sz="2000" b="1" dirty="0">
                <a:solidFill>
                  <a:srgbClr val="002060"/>
                </a:solidFill>
              </a:rPr>
              <a:t>critically-ill </a:t>
            </a:r>
            <a:r>
              <a:rPr lang="en-US" sz="2000" b="1" dirty="0" smtClean="0">
                <a:solidFill>
                  <a:srgbClr val="002060"/>
                </a:solidFill>
              </a:rPr>
              <a:t>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a:t>
            </a:r>
            <a:r>
              <a:rPr lang="en-US" sz="2000" dirty="0">
                <a:solidFill>
                  <a:srgbClr val="002060"/>
                </a:solidFill>
              </a:rPr>
              <a:t>years (median 8.5 years); all with acute brain injury of various </a:t>
            </a:r>
            <a:r>
              <a:rPr lang="en-US" sz="2000" dirty="0" smtClean="0">
                <a:solidFill>
                  <a:srgbClr val="002060"/>
                </a:solidFill>
              </a:rPr>
              <a:t>etiologies. </a:t>
            </a:r>
          </a:p>
          <a:p>
            <a:pPr algn="just"/>
            <a:r>
              <a:rPr lang="en-US" sz="2000" dirty="0">
                <a:solidFill>
                  <a:srgbClr val="002060"/>
                </a:solidFill>
              </a:rPr>
              <a:t>The stretchable electrode cap contained </a:t>
            </a:r>
            <a:r>
              <a:rPr lang="en-US" sz="2000" b="1" dirty="0">
                <a:solidFill>
                  <a:srgbClr val="002060"/>
                </a:solidFill>
              </a:rPr>
              <a:t>68 EEG electrodes</a:t>
            </a:r>
            <a:r>
              <a:rPr lang="en-US" sz="2000" dirty="0">
                <a:solidFill>
                  <a:srgbClr val="002060"/>
                </a:solidFill>
              </a:rPr>
              <a:t>, The set-up consisted of three multi-modal sensory stimulation generators: </a:t>
            </a:r>
            <a:r>
              <a:rPr lang="en-US" sz="2000" b="1" dirty="0">
                <a:solidFill>
                  <a:srgbClr val="002060"/>
                </a:solidFill>
              </a:rPr>
              <a:t>visual, auditory and somatosensory.</a:t>
            </a:r>
          </a:p>
          <a:p>
            <a:pPr algn="just"/>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7</a:t>
            </a:fld>
            <a:endParaRPr lang="en-US"/>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3" t="3434" b="2669"/>
          <a:stretch/>
        </p:blipFill>
        <p:spPr bwMode="auto">
          <a:xfrm>
            <a:off x="4488012" y="3429000"/>
            <a:ext cx="2674788" cy="200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62288" y="5595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stimulus (9 stimulations) from every subject (16 subjects). </a:t>
            </a:r>
          </a:p>
          <a:p>
            <a:pPr algn="just"/>
            <a:endParaRPr lang="en-US" sz="2000" dirty="0">
              <a:solidFill>
                <a:srgbClr val="002060"/>
              </a:solidFill>
            </a:endParaRPr>
          </a:p>
        </p:txBody>
      </p:sp>
      <p:pic>
        <p:nvPicPr>
          <p:cNvPr id="11" name="Picture 3"/>
          <p:cNvPicPr>
            <a:picLocks noChangeAspect="1" noChangeArrowheads="1"/>
          </p:cNvPicPr>
          <p:nvPr/>
        </p:nvPicPr>
        <p:blipFill>
          <a:blip r:embed="rId6">
            <a:extLst>
              <a:ext uri="{BEBA8EAE-BF5A-486C-A8C5-ECC9F3942E4B}">
                <a14:imgProps xmlns:a14="http://schemas.microsoft.com/office/drawing/2010/main">
                  <a14:imgLayer r:embed="rId5">
                    <a14:imgEffect>
                      <a14:backgroundRemoval t="8869" b="89297" l="0" r="65484">
                        <a14:backgroundMark x1="38065" y1="11009" x2="38065" y2="11009"/>
                        <a14:backgroundMark x1="34839" y1="11009" x2="69032" y2="51682"/>
                        <a14:backgroundMark x1="38065" y1="25994" x2="40000" y2="44037"/>
                        <a14:backgroundMark x1="39355" y1="49847" x2="67742" y2="76147"/>
                        <a14:backgroundMark x1="39355" y1="29664" x2="46129" y2="19266"/>
                        <a14:backgroundMark x1="40968" y1="33028" x2="69677" y2="75535"/>
                        <a14:backgroundMark x1="22903" y1="26300" x2="42581" y2="25994"/>
                        <a14:backgroundMark x1="21290" y1="27829" x2="45484" y2="50765"/>
                        <a14:backgroundMark x1="18710" y1="27829" x2="15806" y2="44037"/>
                        <a14:backgroundMark x1="18387" y1="44648" x2="43548" y2="45872"/>
                        <a14:backgroundMark x1="21290" y1="51376" x2="21290" y2="54128"/>
                        <a14:backgroundMark x1="24194" y1="55963" x2="40968" y2="52294"/>
                        <a14:backgroundMark x1="26774" y1="56575" x2="35806" y2="42813"/>
                        <a14:backgroundMark x1="34516" y1="59327" x2="33871" y2="62385"/>
                        <a14:backgroundMark x1="35484" y1="64220" x2="50645" y2="61162"/>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7645" b="89908" l="10000" r="90000">
                        <a14:foregroundMark x1="46774" y1="17125" x2="54839" y2="42508"/>
                        <a14:foregroundMark x1="50968" y1="40061" x2="49032" y2="44343"/>
                        <a14:foregroundMark x1="51613" y1="40673" x2="48710" y2="44954"/>
                        <a14:foregroundMark x1="50000" y1="43731" x2="50323" y2="40061"/>
                        <a14:foregroundMark x1="52258" y1="42508" x2="50645" y2="40979"/>
                        <a14:foregroundMark x1="51935" y1="40061" x2="49677" y2="43119"/>
                        <a14:foregroundMark x1="35806" y1="11009" x2="36129" y2="9786"/>
                        <a14:backgroundMark x1="53226" y1="16208" x2="68710" y2="21407"/>
                        <a14:backgroundMark x1="70000" y1="21407" x2="83871" y2="45872"/>
                        <a14:backgroundMark x1="75484" y1="39755" x2="65806" y2="36391"/>
                        <a14:backgroundMark x1="64194" y1="41896" x2="65161" y2="73394"/>
                        <a14:backgroundMark x1="66452" y1="39755" x2="84516" y2="40979"/>
                        <a14:backgroundMark x1="49032" y1="46177" x2="65806" y2="51988"/>
                        <a14:backgroundMark x1="37097" y1="26606" x2="40645" y2="25382"/>
                        <a14:backgroundMark x1="41613" y1="28135" x2="47742" y2="36391"/>
                        <a14:backgroundMark x1="26452" y1="52905" x2="76452" y2="68196"/>
                        <a14:backgroundMark x1="45806" y1="55046" x2="20323" y2="33333"/>
                        <a14:backgroundMark x1="47742" y1="52905" x2="27097" y2="13456"/>
                        <a14:backgroundMark x1="22581" y1="16208" x2="7742" y2="78899"/>
                        <a14:backgroundMark x1="77419" y1="24771" x2="67419" y2="70642"/>
                        <a14:backgroundMark x1="36452" y1="24159" x2="32581" y2="21407"/>
                        <a14:backgroundMark x1="31935" y1="11927" x2="30645" y2="18349"/>
                        <a14:backgroundMark x1="39032" y1="9174" x2="39355" y2="9480"/>
                        <a14:backgroundMark x1="49355" y1="11009" x2="53226" y2="1253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BEBA8EAE-BF5A-486C-A8C5-ECC9F3942E4B}">
                <a14:imgProps xmlns:a14="http://schemas.microsoft.com/office/drawing/2010/main">
                  <a14:imgLayer r:embed="rId5">
                    <a14:imgEffect>
                      <a14:backgroundRemoval t="10000" b="90000" l="10000" r="90000">
                        <a14:foregroundMark x1="38710" y1="45872" x2="69032" y2="65749"/>
                        <a14:foregroundMark x1="36129" y1="42813" x2="39355" y2="45260"/>
                        <a14:foregroundMark x1="33871" y1="41590" x2="37419" y2="44648"/>
                        <a14:foregroundMark x1="33548" y1="45260" x2="36129" y2="44954"/>
                        <a14:foregroundMark x1="40000" y1="41284" x2="40323" y2="44037"/>
                        <a14:foregroundMark x1="38065" y1="40367" x2="43226" y2="44037"/>
                        <a14:foregroundMark x1="42903" y1="43425" x2="44194" y2="46789"/>
                        <a14:foregroundMark x1="42581" y1="44343" x2="36774" y2="40367"/>
                        <a14:backgroundMark x1="22581" y1="11927" x2="95161" y2="67584"/>
                        <a14:backgroundMark x1="20968" y1="18960" x2="35161" y2="91131"/>
                        <a14:backgroundMark x1="36774" y1="23853" x2="12581" y2="71865"/>
                        <a14:backgroundMark x1="40323" y1="14985" x2="99032" y2="52905"/>
                        <a14:backgroundMark x1="22903" y1="33333" x2="82581" y2="63303"/>
                        <a14:backgroundMark x1="70968" y1="19878" x2="85484" y2="42508"/>
                        <a14:backgroundMark x1="28710" y1="22630" x2="2903" y2="69725"/>
                        <a14:backgroundMark x1="27419" y1="52905" x2="61935" y2="71865"/>
                        <a14:backgroundMark x1="65484" y1="35168" x2="81613" y2="51376"/>
                        <a14:backgroundMark x1="67742" y1="75229" x2="48387" y2="58716"/>
                        <a14:backgroundMark x1="56774" y1="64220" x2="68387" y2="72477"/>
                        <a14:backgroundMark x1="71290" y1="34862" x2="42581" y2="10398"/>
                        <a14:backgroundMark x1="29677" y1="48930" x2="47742" y2="58104"/>
                        <a14:backgroundMark x1="57419" y1="64832" x2="66452" y2="68502"/>
                        <a14:backgroundMark x1="69355" y1="59021" x2="74516" y2="70031"/>
                        <a14:backgroundMark x1="31613" y1="41284" x2="33226" y2="50459"/>
                        <a14:backgroundMark x1="48065" y1="60245" x2="58065" y2="61774"/>
                        <a14:backgroundMark x1="55484" y1="61774" x2="40323" y2="55046"/>
                        <a14:backgroundMark x1="64194" y1="66972" x2="70645" y2="79511"/>
                        <a14:backgroundMark x1="73226" y1="72477" x2="56129" y2="67278"/>
                        <a14:backgroundMark x1="43226" y1="55963" x2="35806" y2="46789"/>
                        <a14:backgroundMark x1="32903" y1="32110" x2="77097" y2="50459"/>
                        <a14:backgroundMark x1="66452" y1="38532" x2="31613" y2="14679"/>
                        <a14:backgroundMark x1="56774" y1="50459" x2="68710" y2="59327"/>
                        <a14:backgroundMark x1="66129" y1="67278" x2="60645" y2="62691"/>
                        <a14:backgroundMark x1="33871" y1="44037" x2="37097" y2="40061"/>
                        <a14:backgroundMark x1="35484" y1="41284" x2="32903" y2="43731"/>
                        <a14:backgroundMark x1="34194" y1="41896" x2="32903" y2="40061"/>
                        <a14:backgroundMark x1="35161" y1="40673" x2="32581" y2="43119"/>
                        <a14:backgroundMark x1="33548" y1="44648" x2="35806" y2="46177"/>
                        <a14:backgroundMark x1="35161" y1="45566" x2="31613" y2="43119"/>
                        <a14:backgroundMark x1="35484" y1="44648" x2="32581" y2="45260"/>
                        <a14:backgroundMark x1="33871" y1="44954" x2="33871" y2="47401"/>
                        <a14:backgroundMark x1="35161" y1="43119" x2="40000" y2="39144"/>
                        <a14:backgroundMark x1="41613" y1="41896" x2="35161" y2="37615"/>
                        <a14:backgroundMark x1="36452" y1="40367" x2="32581" y2="42202"/>
                        <a14:backgroundMark x1="36452" y1="40673" x2="42903" y2="40673"/>
                        <a14:backgroundMark x1="40968" y1="41896" x2="36129" y2="39144"/>
                        <a14:backgroundMark x1="35484" y1="38532" x2="33226" y2="48318"/>
                        <a14:backgroundMark x1="33226" y1="47706" x2="32903" y2="43731"/>
                        <a14:backgroundMark x1="34194" y1="46789" x2="32258" y2="4403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1566" t="46397" r="38182" b="41549"/>
          <a:stretch/>
        </p:blipFill>
        <p:spPr bwMode="auto">
          <a:xfrm>
            <a:off x="4572000" y="4343400"/>
            <a:ext cx="894080" cy="256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9853" t="3438" r="38528" b="85207"/>
          <a:stretch/>
        </p:blipFill>
        <p:spPr bwMode="auto">
          <a:xfrm>
            <a:off x="4511463" y="3428999"/>
            <a:ext cx="954438" cy="24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11">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41566" t="60596" r="38528" b="25205"/>
          <a:stretch/>
        </p:blipFill>
        <p:spPr bwMode="auto">
          <a:xfrm>
            <a:off x="4572000" y="4648200"/>
            <a:ext cx="878840" cy="30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20" name="Title 1"/>
          <p:cNvSpPr txBox="1">
            <a:spLocks/>
          </p:cNvSpPr>
          <p:nvPr/>
        </p:nvSpPr>
        <p:spPr>
          <a:xfrm>
            <a:off x="609600" y="427038"/>
            <a:ext cx="8229600" cy="1143000"/>
          </a:xfrm>
          <a:prstGeom prst="rect">
            <a:avLst/>
          </a:prstGeom>
        </p:spPr>
        <p:txBody>
          <a:bodyPr vert="horz" lIns="91440" tIns="45720" rIns="91440" bIns="45720" rtlCol="1"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Overview project process</a:t>
            </a:r>
            <a:br>
              <a:rPr lang="en-US" dirty="0" smtClean="0">
                <a:solidFill>
                  <a:srgbClr val="002060"/>
                </a:solidFill>
              </a:rPr>
            </a:br>
            <a:r>
              <a:rPr lang="en-US" sz="2700" dirty="0">
                <a:solidFill>
                  <a:srgbClr val="002060"/>
                </a:solidFill>
              </a:rPr>
              <a:t>System </a:t>
            </a:r>
            <a:r>
              <a:rPr lang="en-US" sz="2700" dirty="0" smtClean="0">
                <a:solidFill>
                  <a:srgbClr val="002060"/>
                </a:solidFill>
              </a:rPr>
              <a:t>Diagram</a:t>
            </a:r>
            <a:endParaRPr lang="he-IL" sz="2700" dirty="0">
              <a:solidFill>
                <a:srgbClr val="002060"/>
              </a:solidFill>
            </a:endParaRPr>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1600200"/>
            <a:ext cx="8153400" cy="4648200"/>
          </a:xfrm>
        </p:spPr>
        <p:txBody>
          <a:bodyPr>
            <a:normAutofit/>
          </a:bodyPr>
          <a:lstStyle/>
          <a:p>
            <a:pPr marL="0" indent="0" algn="just">
              <a:buNone/>
            </a:pPr>
            <a:r>
              <a:rPr lang="en-US" sz="2600" dirty="0" smtClean="0">
                <a:solidFill>
                  <a:srgbClr val="002060"/>
                </a:solidFill>
              </a:rPr>
              <a:t>The preprocessing was performed by Gilad and Ronen in the previous project and included these steps for each trial:</a:t>
            </a:r>
          </a:p>
          <a:p>
            <a:pPr algn="just"/>
            <a:r>
              <a:rPr lang="en-US" sz="2600" dirty="0" smtClean="0">
                <a:solidFill>
                  <a:srgbClr val="002060"/>
                </a:solidFill>
              </a:rPr>
              <a:t>Convolution with BPF.</a:t>
            </a:r>
          </a:p>
          <a:p>
            <a:pPr algn="just"/>
            <a:r>
              <a:rPr lang="en-US" sz="2600" dirty="0" smtClean="0">
                <a:solidFill>
                  <a:srgbClr val="002060"/>
                </a:solidFill>
              </a:rPr>
              <a:t>Cutting the signal in time so the length will be 0.5 msec. </a:t>
            </a:r>
            <a:endParaRPr lang="en-US" sz="2600" dirty="0">
              <a:solidFill>
                <a:srgbClr val="002060"/>
              </a:solidFill>
            </a:endParaRPr>
          </a:p>
          <a:p>
            <a:pPr algn="just"/>
            <a:r>
              <a:rPr lang="en-US" sz="2600" dirty="0">
                <a:solidFill>
                  <a:srgbClr val="002060"/>
                </a:solidFill>
              </a:rPr>
              <a:t>Down sampling from 5kHz to 1kHz.</a:t>
            </a:r>
          </a:p>
          <a:p>
            <a:pPr algn="just"/>
            <a:r>
              <a:rPr lang="en-US" sz="2600" dirty="0" smtClean="0">
                <a:solidFill>
                  <a:srgbClr val="002060"/>
                </a:solidFill>
              </a:rPr>
              <a:t>Disqualify trials (short-time windows) and electrodes.</a:t>
            </a:r>
          </a:p>
          <a:p>
            <a:pPr marL="0" indent="0" algn="just">
              <a:buNone/>
            </a:pPr>
            <a:r>
              <a:rPr lang="en-US" sz="2600" dirty="0" smtClean="0">
                <a:solidFill>
                  <a:srgbClr val="002060"/>
                </a:solidFill>
              </a:rPr>
              <a:t> </a:t>
            </a:r>
          </a:p>
          <a:p>
            <a:pPr marL="0" indent="0" algn="just">
              <a:buNone/>
            </a:pPr>
            <a:r>
              <a:rPr lang="en-US" sz="2600" dirty="0" smtClean="0">
                <a:solidFill>
                  <a:srgbClr val="002060"/>
                </a:solidFill>
              </a:rPr>
              <a:t>At </a:t>
            </a:r>
            <a:r>
              <a:rPr lang="en-US" sz="26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49696</TotalTime>
  <Words>1760</Words>
  <Application>Microsoft Office PowerPoint</Application>
  <PresentationFormat>‫הצגה על המסך (4:3)</PresentationFormat>
  <Paragraphs>293</Paragraphs>
  <Slides>34</Slides>
  <Notes>4</Notes>
  <HiddenSlides>0</HiddenSlides>
  <MMClips>0</MMClips>
  <ScaleCrop>false</ScaleCrop>
  <HeadingPairs>
    <vt:vector size="4" baseType="variant">
      <vt:variant>
        <vt:lpstr>ערכת נושא</vt:lpstr>
      </vt:variant>
      <vt:variant>
        <vt:i4>1</vt:i4>
      </vt:variant>
      <vt:variant>
        <vt:lpstr>כותרות שקופיות</vt:lpstr>
      </vt:variant>
      <vt:variant>
        <vt:i4>34</vt:i4>
      </vt:variant>
    </vt:vector>
  </HeadingPairs>
  <TitlesOfParts>
    <vt:vector size="35" baseType="lpstr">
      <vt:lpstr>Office Theme</vt:lpstr>
      <vt:lpstr>Midterm Presentation  Estimating Brain Activation Patterns from EEG Data</vt:lpstr>
      <vt:lpstr>Outline</vt:lpstr>
      <vt:lpstr>Medical Background</vt:lpstr>
      <vt:lpstr>מצגת של PowerPoint</vt:lpstr>
      <vt:lpstr>Sub - Goals</vt:lpstr>
      <vt:lpstr>Overview project process System Diagram</vt:lpstr>
      <vt:lpstr>Our Raw Data</vt:lpstr>
      <vt:lpstr>מצגת של PowerPoint</vt:lpstr>
      <vt:lpstr>Preprocessing</vt:lpstr>
      <vt:lpstr>Overview project process System Diagram</vt:lpstr>
      <vt:lpstr>Statistical Features Extraction</vt:lpstr>
      <vt:lpstr>Overview project process System Diagram</vt:lpstr>
      <vt:lpstr>Dimensionality reduction algorithms</vt:lpstr>
      <vt:lpstr>Riemannian Geometry</vt:lpstr>
      <vt:lpstr>מצגת של PowerPoint</vt:lpstr>
      <vt:lpstr>מצגת של PowerPoint</vt:lpstr>
      <vt:lpstr>Schild’s Ladder (Parallel Transport)</vt:lpstr>
      <vt:lpstr>מצגת של PowerPoint</vt:lpstr>
      <vt:lpstr>מצגת של PowerPoint</vt:lpstr>
      <vt:lpstr>מצגת של PowerPoint</vt:lpstr>
      <vt:lpstr>מצגת של PowerPoint</vt:lpstr>
      <vt:lpstr>Overview project process System Diagram</vt:lpstr>
      <vt:lpstr>SVM Support Vector Machines</vt:lpstr>
      <vt:lpstr>Overview project process System Diagram</vt:lpstr>
      <vt:lpstr>Results Confusion Matrix</vt:lpstr>
      <vt:lpstr>A series of tests performed on subjects C01, C02 stimulus 1, 3, 14</vt:lpstr>
      <vt:lpstr>A series of tests performed on subjects C01, C02 stimulus 1, 3, 14</vt:lpstr>
      <vt:lpstr>A series of tests performed on subjects C04,C05,C06,S01,S02,S04 stimulus 2, 3, 11,14</vt:lpstr>
      <vt:lpstr>A series of tests performed on subjects C03, C04,C05,S01,S02,S04 stimulus 2, 3, 11,14</vt:lpstr>
      <vt:lpstr>A series of tests performed on subjects C03, C04,C05,S01,S02,S04 stimulus 2, 3, 11,14</vt:lpstr>
      <vt:lpstr>A series of tests performed on subjects C03, C04,C05,S01,S02,S04 stimulus 2, 3, 11,14</vt:lpstr>
      <vt:lpstr>Conclusion</vt:lpstr>
      <vt:lpstr>Future Work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733</cp:revision>
  <cp:lastPrinted>2014-09-21T12:04:19Z</cp:lastPrinted>
  <dcterms:created xsi:type="dcterms:W3CDTF">2012-05-28T18:42:10Z</dcterms:created>
  <dcterms:modified xsi:type="dcterms:W3CDTF">2017-12-17T08:59:55Z</dcterms:modified>
</cp:coreProperties>
</file>